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56a4d372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56a4d372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56a4d372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56a4d372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56a4d372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56a4d372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56a4d372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56a4d372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56a4d372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56a4d372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56a4d372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56a4d372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56a4d372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56a4d372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56a4d372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56a4d372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56a4d372e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56a4d372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56a4d372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56a4d372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56a4d372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56a4d372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56a4d372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56a4d372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56a4d372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56a4d372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56a4d372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56a4d372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56a4d372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56a4d372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56a4d372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56a4d372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56a4d372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56a4d372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56a4d372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56a4d372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56a4d372e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56a4d372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6a4d372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56a4d372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56a4d372e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56a4d372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56a4d372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56a4d372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56a4d372e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56a4d372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56a4d372e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56a4d372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56a4d372e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56a4d372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56a4d372e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56a4d372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56a4d372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56a4d372e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56a4d372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56a4d372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56a4d372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56a4d372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56a4d372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56a4d372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56a4d372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56a4d372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56a4d372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56a4d372e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56a4d372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56a4d372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56a4d372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56a4d372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56a4d372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56a4d372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56a4d372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56a4d372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56a4d372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56a4d372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56a4d372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56a4d372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56a4d372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56a4d372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tatisticshowto.com/probability-and-statistics/correlation-coefficient-formula/" TargetMode="Externa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Alcoholic_drink" TargetMode="External"/><Relationship Id="rId4" Type="http://schemas.openxmlformats.org/officeDocument/2006/relationships/hyperlink" Target="https://en.wikipedia.org/wiki/Fermentation_in_winemaking" TargetMode="External"/><Relationship Id="rId5" Type="http://schemas.openxmlformats.org/officeDocument/2006/relationships/hyperlink" Target="https://en.wikipedia.org/wiki/Grap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Wine Quality Prediction System</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Made by: Ankit Gaur (04720802719)</a:t>
            </a:r>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6015125" y="946050"/>
            <a:ext cx="1368900" cy="13689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58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a:t>
            </a:r>
            <a:endParaRPr/>
          </a:p>
        </p:txBody>
      </p:sp>
      <p:sp>
        <p:nvSpPr>
          <p:cNvPr id="336" name="Google Shape;336;p22"/>
          <p:cNvSpPr txBox="1"/>
          <p:nvPr>
            <p:ph idx="1" type="body"/>
          </p:nvPr>
        </p:nvSpPr>
        <p:spPr>
          <a:xfrm>
            <a:off x="1303800" y="1446600"/>
            <a:ext cx="7030500" cy="30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import our dataset to the program.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Checking the shape of data set for conforming the dataset is loaded properly or not.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This confirms the data is loaded </a:t>
            </a:r>
            <a:r>
              <a:rPr lang="en-GB"/>
              <a:t>successfully now we are ready to analysis.</a:t>
            </a:r>
            <a:endParaRPr/>
          </a:p>
        </p:txBody>
      </p:sp>
      <p:pic>
        <p:nvPicPr>
          <p:cNvPr id="337" name="Google Shape;337;p22"/>
          <p:cNvPicPr preferRelativeResize="0"/>
          <p:nvPr/>
        </p:nvPicPr>
        <p:blipFill rotWithShape="1">
          <a:blip r:embed="rId3">
            <a:alphaModFix/>
          </a:blip>
          <a:srcRect b="0" l="0" r="53124" t="0"/>
          <a:stretch/>
        </p:blipFill>
        <p:spPr>
          <a:xfrm>
            <a:off x="2746250" y="1821650"/>
            <a:ext cx="4044999" cy="664375"/>
          </a:xfrm>
          <a:prstGeom prst="rect">
            <a:avLst/>
          </a:prstGeom>
          <a:noFill/>
          <a:ln>
            <a:noFill/>
          </a:ln>
        </p:spPr>
      </p:pic>
      <p:pic>
        <p:nvPicPr>
          <p:cNvPr id="338" name="Google Shape;338;p22"/>
          <p:cNvPicPr preferRelativeResize="0"/>
          <p:nvPr/>
        </p:nvPicPr>
        <p:blipFill>
          <a:blip r:embed="rId4">
            <a:alphaModFix/>
          </a:blip>
          <a:stretch>
            <a:fillRect/>
          </a:stretch>
        </p:blipFill>
        <p:spPr>
          <a:xfrm>
            <a:off x="2870593" y="2946800"/>
            <a:ext cx="3130150" cy="83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idx="1" type="body"/>
          </p:nvPr>
        </p:nvSpPr>
        <p:spPr>
          <a:xfrm>
            <a:off x="1303800" y="932275"/>
            <a:ext cx="7030500" cy="35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Printing list of columns for getting idea about data</a:t>
            </a:r>
            <a:endParaRPr/>
          </a:p>
          <a:p>
            <a:pPr indent="0" lvl="0" marL="0" rtl="0" algn="l">
              <a:spcBef>
                <a:spcPts val="1200"/>
              </a:spcBef>
              <a:spcAft>
                <a:spcPts val="0"/>
              </a:spcAft>
              <a:buNone/>
            </a:pPr>
            <a:r>
              <a:rPr lang="en-GB"/>
              <a:t>Now we will check for null values in dataset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Here, we can see our dataset is clean it contains no null value in any of the columns</a:t>
            </a:r>
            <a:endParaRPr/>
          </a:p>
        </p:txBody>
      </p:sp>
      <p:pic>
        <p:nvPicPr>
          <p:cNvPr id="344" name="Google Shape;344;p23"/>
          <p:cNvPicPr preferRelativeResize="0"/>
          <p:nvPr/>
        </p:nvPicPr>
        <p:blipFill>
          <a:blip r:embed="rId3">
            <a:alphaModFix/>
          </a:blip>
          <a:stretch>
            <a:fillRect/>
          </a:stretch>
        </p:blipFill>
        <p:spPr>
          <a:xfrm>
            <a:off x="1250219" y="1722375"/>
            <a:ext cx="3039649" cy="2118100"/>
          </a:xfrm>
          <a:prstGeom prst="rect">
            <a:avLst/>
          </a:prstGeom>
          <a:noFill/>
          <a:ln>
            <a:noFill/>
          </a:ln>
        </p:spPr>
      </p:pic>
      <p:pic>
        <p:nvPicPr>
          <p:cNvPr id="345" name="Google Shape;345;p23"/>
          <p:cNvPicPr preferRelativeResize="0"/>
          <p:nvPr/>
        </p:nvPicPr>
        <p:blipFill>
          <a:blip r:embed="rId4">
            <a:alphaModFix/>
          </a:blip>
          <a:stretch>
            <a:fillRect/>
          </a:stretch>
        </p:blipFill>
        <p:spPr>
          <a:xfrm>
            <a:off x="4379104" y="1722375"/>
            <a:ext cx="4063696" cy="211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ph type="title"/>
          </p:nvPr>
        </p:nvSpPr>
        <p:spPr>
          <a:xfrm>
            <a:off x="1303800" y="598575"/>
            <a:ext cx="7030500" cy="55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and </a:t>
            </a:r>
            <a:r>
              <a:rPr lang="en-GB"/>
              <a:t>Visualization</a:t>
            </a:r>
            <a:endParaRPr/>
          </a:p>
        </p:txBody>
      </p:sp>
      <p:sp>
        <p:nvSpPr>
          <p:cNvPr id="351" name="Google Shape;351;p24"/>
          <p:cNvSpPr txBox="1"/>
          <p:nvPr>
            <p:ph idx="1" type="body"/>
          </p:nvPr>
        </p:nvSpPr>
        <p:spPr>
          <a:xfrm>
            <a:off x="1303800" y="1328750"/>
            <a:ext cx="7030500" cy="3450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For ana</a:t>
            </a:r>
            <a:r>
              <a:rPr lang="en-GB"/>
              <a:t>lysis an</a:t>
            </a:r>
            <a:r>
              <a:rPr lang="en-GB"/>
              <a:t>d visualization let’s start with some </a:t>
            </a:r>
            <a:r>
              <a:rPr lang="en-GB"/>
              <a:t>statistical</a:t>
            </a:r>
            <a:r>
              <a:rPr lang="en-GB"/>
              <a:t> Analysis of dataset.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It gives the number of values, mean, standard deviation, minimum value stored, the maximum value stored, value at 25 percentile, 50 percentile, 75 percentile.</a:t>
            </a:r>
            <a:endParaRPr/>
          </a:p>
        </p:txBody>
      </p:sp>
      <p:pic>
        <p:nvPicPr>
          <p:cNvPr id="352" name="Google Shape;352;p24"/>
          <p:cNvPicPr preferRelativeResize="0"/>
          <p:nvPr/>
        </p:nvPicPr>
        <p:blipFill>
          <a:blip r:embed="rId3">
            <a:alphaModFix/>
          </a:blip>
          <a:stretch>
            <a:fillRect/>
          </a:stretch>
        </p:blipFill>
        <p:spPr>
          <a:xfrm>
            <a:off x="1303800" y="1735925"/>
            <a:ext cx="6764526" cy="232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1303800" y="598575"/>
            <a:ext cx="3312000" cy="10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Analysis and Visualization</a:t>
            </a:r>
            <a:endParaRPr/>
          </a:p>
        </p:txBody>
      </p:sp>
      <p:sp>
        <p:nvSpPr>
          <p:cNvPr id="358" name="Google Shape;358;p25"/>
          <p:cNvSpPr txBox="1"/>
          <p:nvPr>
            <p:ph idx="1" type="body"/>
          </p:nvPr>
        </p:nvSpPr>
        <p:spPr>
          <a:xfrm>
            <a:off x="1303800" y="1660875"/>
            <a:ext cx="3312000" cy="28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From the graph, we can see it is very rare to have a wine having quality low as 3. At the same time, there is also very rare to have quality high as 7 or 8. Most of the wines in the dataset are average quality that is 5 and 6. So we can divide our quality column into 2 parts such as 6 or above and less than 6 these will show the quality of wine is good or bad respectively.</a:t>
            </a:r>
            <a:endParaRPr/>
          </a:p>
        </p:txBody>
      </p:sp>
      <p:pic>
        <p:nvPicPr>
          <p:cNvPr id="359" name="Google Shape;359;p25"/>
          <p:cNvPicPr preferRelativeResize="0"/>
          <p:nvPr/>
        </p:nvPicPr>
        <p:blipFill>
          <a:blip r:embed="rId3">
            <a:alphaModFix/>
          </a:blip>
          <a:stretch>
            <a:fillRect/>
          </a:stretch>
        </p:blipFill>
        <p:spPr>
          <a:xfrm>
            <a:off x="4811050" y="1069750"/>
            <a:ext cx="4223401" cy="3461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1303800" y="598575"/>
            <a:ext cx="3312000" cy="105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Value </a:t>
            </a:r>
            <a:r>
              <a:rPr lang="en-GB"/>
              <a:t>distribution</a:t>
            </a:r>
            <a:r>
              <a:rPr lang="en-GB"/>
              <a:t> graph</a:t>
            </a:r>
            <a:endParaRPr/>
          </a:p>
        </p:txBody>
      </p:sp>
      <p:sp>
        <p:nvSpPr>
          <p:cNvPr id="365" name="Google Shape;365;p26"/>
          <p:cNvSpPr txBox="1"/>
          <p:nvPr>
            <p:ph idx="1" type="body"/>
          </p:nvPr>
        </p:nvSpPr>
        <p:spPr>
          <a:xfrm>
            <a:off x="1303800" y="1725225"/>
            <a:ext cx="3312000" cy="28062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1200"/>
              </a:spcBef>
              <a:spcAft>
                <a:spcPts val="0"/>
              </a:spcAft>
              <a:buNone/>
            </a:pPr>
            <a:r>
              <a:rPr lang="en-GB"/>
              <a:t>These are histograms showing the distribution of all values in each column of the dataset. From these graphs, we can see all values seem continuous but the quality is not continuous rather discrete. This shows all columns except the quality is having floating points due to which the graph seems to be continuous. Also, we can deduce that there are multiple outliers in the graphs.</a:t>
            </a:r>
            <a:endParaRPr/>
          </a:p>
        </p:txBody>
      </p:sp>
      <p:pic>
        <p:nvPicPr>
          <p:cNvPr id="366" name="Google Shape;366;p26"/>
          <p:cNvPicPr preferRelativeResize="0"/>
          <p:nvPr/>
        </p:nvPicPr>
        <p:blipFill>
          <a:blip r:embed="rId3">
            <a:alphaModFix/>
          </a:blip>
          <a:stretch>
            <a:fillRect/>
          </a:stretch>
        </p:blipFill>
        <p:spPr>
          <a:xfrm>
            <a:off x="5132525" y="1059350"/>
            <a:ext cx="3769328" cy="3703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1303800" y="598575"/>
            <a:ext cx="3312000" cy="9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 of Fixed acidity with Quality</a:t>
            </a:r>
            <a:endParaRPr/>
          </a:p>
        </p:txBody>
      </p:sp>
      <p:sp>
        <p:nvSpPr>
          <p:cNvPr id="372" name="Google Shape;372;p27"/>
          <p:cNvSpPr txBox="1"/>
          <p:nvPr>
            <p:ph idx="1" type="body"/>
          </p:nvPr>
        </p:nvSpPr>
        <p:spPr>
          <a:xfrm>
            <a:off x="1303800" y="1682350"/>
            <a:ext cx="3312000" cy="2849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en-GB" sz="1400"/>
              <a:t>This graph is a bar plot showing the relation of fixed acidity with quality from the graph we can deduce as quality increase the fixed acidity seems to be changing but </a:t>
            </a:r>
            <a:r>
              <a:rPr b="1" lang="en-GB" sz="1400"/>
              <a:t>true relation can be found only by further analysis</a:t>
            </a:r>
            <a:endParaRPr b="1" sz="1400"/>
          </a:p>
        </p:txBody>
      </p:sp>
      <p:pic>
        <p:nvPicPr>
          <p:cNvPr id="373" name="Google Shape;373;p27"/>
          <p:cNvPicPr preferRelativeResize="0"/>
          <p:nvPr/>
        </p:nvPicPr>
        <p:blipFill>
          <a:blip r:embed="rId3">
            <a:alphaModFix/>
          </a:blip>
          <a:stretch>
            <a:fillRect/>
          </a:stretch>
        </p:blipFill>
        <p:spPr>
          <a:xfrm>
            <a:off x="4615800" y="1331100"/>
            <a:ext cx="4223399" cy="30336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type="title"/>
          </p:nvPr>
        </p:nvSpPr>
        <p:spPr>
          <a:xfrm>
            <a:off x="1303800" y="598575"/>
            <a:ext cx="3312000" cy="15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Volatile Acidity with Quality</a:t>
            </a:r>
            <a:endParaRPr/>
          </a:p>
        </p:txBody>
      </p:sp>
      <p:sp>
        <p:nvSpPr>
          <p:cNvPr id="379" name="Google Shape;379;p28"/>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volatile acidity with quality from the graph we can deduce as </a:t>
            </a:r>
            <a:r>
              <a:rPr b="1" lang="en-GB" sz="1400"/>
              <a:t>quality increases</a:t>
            </a:r>
            <a:r>
              <a:rPr lang="en-GB" sz="1400"/>
              <a:t> and the </a:t>
            </a:r>
            <a:r>
              <a:rPr b="1" lang="en-GB" sz="1400"/>
              <a:t>volatile acidity decreases.</a:t>
            </a:r>
            <a:endParaRPr/>
          </a:p>
        </p:txBody>
      </p:sp>
      <p:pic>
        <p:nvPicPr>
          <p:cNvPr id="380" name="Google Shape;380;p28"/>
          <p:cNvPicPr preferRelativeResize="0"/>
          <p:nvPr/>
        </p:nvPicPr>
        <p:blipFill>
          <a:blip r:embed="rId3">
            <a:alphaModFix/>
          </a:blip>
          <a:stretch>
            <a:fillRect/>
          </a:stretch>
        </p:blipFill>
        <p:spPr>
          <a:xfrm>
            <a:off x="4695575" y="1157275"/>
            <a:ext cx="4368125" cy="298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1303800" y="598575"/>
            <a:ext cx="3312000" cy="12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Citric Acid with Quality</a:t>
            </a:r>
            <a:endParaRPr/>
          </a:p>
        </p:txBody>
      </p:sp>
      <p:sp>
        <p:nvSpPr>
          <p:cNvPr id="386" name="Google Shape;386;p29"/>
          <p:cNvSpPr txBox="1"/>
          <p:nvPr>
            <p:ph idx="1" type="body"/>
          </p:nvPr>
        </p:nvSpPr>
        <p:spPr>
          <a:xfrm>
            <a:off x="1303800" y="2003825"/>
            <a:ext cx="3312000" cy="252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citric acid with quality from the graph we can deduce as </a:t>
            </a:r>
            <a:r>
              <a:rPr b="1" lang="en-GB" sz="1400"/>
              <a:t>quality increases the citric acid increases.</a:t>
            </a:r>
            <a:endParaRPr b="1" sz="1400"/>
          </a:p>
          <a:p>
            <a:pPr indent="0" lvl="0" marL="0" rtl="0" algn="l">
              <a:spcBef>
                <a:spcPts val="0"/>
              </a:spcBef>
              <a:spcAft>
                <a:spcPts val="1200"/>
              </a:spcAft>
              <a:buNone/>
            </a:pPr>
            <a:r>
              <a:t/>
            </a:r>
            <a:endParaRPr/>
          </a:p>
        </p:txBody>
      </p:sp>
      <p:pic>
        <p:nvPicPr>
          <p:cNvPr id="387" name="Google Shape;387;p29"/>
          <p:cNvPicPr preferRelativeResize="0"/>
          <p:nvPr/>
        </p:nvPicPr>
        <p:blipFill>
          <a:blip r:embed="rId3">
            <a:alphaModFix/>
          </a:blip>
          <a:stretch>
            <a:fillRect/>
          </a:stretch>
        </p:blipFill>
        <p:spPr>
          <a:xfrm>
            <a:off x="4714625" y="956075"/>
            <a:ext cx="4223400" cy="304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Residual Sugar with Quality</a:t>
            </a:r>
            <a:endParaRPr/>
          </a:p>
        </p:txBody>
      </p:sp>
      <p:sp>
        <p:nvSpPr>
          <p:cNvPr id="393" name="Google Shape;393;p3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1200"/>
              </a:spcBef>
              <a:spcAft>
                <a:spcPts val="0"/>
              </a:spcAft>
              <a:buNone/>
            </a:pPr>
            <a:r>
              <a:rPr lang="en-GB" sz="1400"/>
              <a:t>This graph is a bar plot showing the relation of residual sugar with quality from the graph we can deduce as quality increases the residual sugar seems to be changing but the </a:t>
            </a:r>
            <a:r>
              <a:rPr b="1" lang="en-GB" sz="1400"/>
              <a:t>true relation can be found only by further analysis.</a:t>
            </a:r>
            <a:endParaRPr sz="1400"/>
          </a:p>
        </p:txBody>
      </p:sp>
      <p:pic>
        <p:nvPicPr>
          <p:cNvPr id="394" name="Google Shape;394;p30"/>
          <p:cNvPicPr preferRelativeResize="0"/>
          <p:nvPr/>
        </p:nvPicPr>
        <p:blipFill>
          <a:blip r:embed="rId3">
            <a:alphaModFix/>
          </a:blip>
          <a:stretch>
            <a:fillRect/>
          </a:stretch>
        </p:blipFill>
        <p:spPr>
          <a:xfrm>
            <a:off x="4682475" y="1181100"/>
            <a:ext cx="4223400" cy="29793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Chlorides with Quality</a:t>
            </a:r>
            <a:endParaRPr/>
          </a:p>
        </p:txBody>
      </p:sp>
      <p:sp>
        <p:nvSpPr>
          <p:cNvPr id="400" name="Google Shape;400;p31"/>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chlorides with quality from the graph we can deduce as </a:t>
            </a:r>
            <a:r>
              <a:rPr b="1" lang="en-GB" sz="1400"/>
              <a:t>quality increases and the chlorides decrease</a:t>
            </a:r>
            <a:r>
              <a:rPr lang="en-GB" sz="1400"/>
              <a:t>.</a:t>
            </a:r>
            <a:endParaRPr sz="1400"/>
          </a:p>
        </p:txBody>
      </p:sp>
      <p:pic>
        <p:nvPicPr>
          <p:cNvPr id="401" name="Google Shape;401;p31"/>
          <p:cNvPicPr preferRelativeResize="0"/>
          <p:nvPr/>
        </p:nvPicPr>
        <p:blipFill>
          <a:blip r:embed="rId3">
            <a:alphaModFix/>
          </a:blip>
          <a:stretch>
            <a:fillRect/>
          </a:stretch>
        </p:blipFill>
        <p:spPr>
          <a:xfrm>
            <a:off x="4714625" y="1116800"/>
            <a:ext cx="4223400" cy="3085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55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Content</a:t>
            </a:r>
            <a:endParaRPr/>
          </a:p>
        </p:txBody>
      </p:sp>
      <p:sp>
        <p:nvSpPr>
          <p:cNvPr id="285" name="Google Shape;285;p14"/>
          <p:cNvSpPr txBox="1"/>
          <p:nvPr>
            <p:ph idx="1" type="body"/>
          </p:nvPr>
        </p:nvSpPr>
        <p:spPr>
          <a:xfrm>
            <a:off x="1303800" y="1350175"/>
            <a:ext cx="3430500" cy="318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Company certificate</a:t>
            </a:r>
            <a:endParaRPr/>
          </a:p>
          <a:p>
            <a:pPr indent="-311150" lvl="0" marL="457200" rtl="0" algn="l">
              <a:spcBef>
                <a:spcPts val="0"/>
              </a:spcBef>
              <a:spcAft>
                <a:spcPts val="0"/>
              </a:spcAft>
              <a:buSzPts val="1300"/>
              <a:buChar char="●"/>
            </a:pPr>
            <a:r>
              <a:rPr lang="en-GB"/>
              <a:t>What is wine? How Quality of wine is tested?</a:t>
            </a:r>
            <a:endParaRPr/>
          </a:p>
          <a:p>
            <a:pPr indent="-311150" lvl="0" marL="457200" rtl="0" algn="l">
              <a:spcBef>
                <a:spcPts val="0"/>
              </a:spcBef>
              <a:spcAft>
                <a:spcPts val="0"/>
              </a:spcAft>
              <a:buSzPts val="1300"/>
              <a:buChar char="●"/>
            </a:pPr>
            <a:r>
              <a:rPr lang="en-GB"/>
              <a:t>Problem Statement</a:t>
            </a:r>
            <a:endParaRPr/>
          </a:p>
          <a:p>
            <a:pPr indent="-311150" lvl="0" marL="457200" rtl="0" algn="l">
              <a:spcBef>
                <a:spcPts val="0"/>
              </a:spcBef>
              <a:spcAft>
                <a:spcPts val="0"/>
              </a:spcAft>
              <a:buSzPts val="1300"/>
              <a:buChar char="●"/>
            </a:pPr>
            <a:r>
              <a:rPr lang="en-GB"/>
              <a:t>What is Machine Learning?</a:t>
            </a:r>
            <a:endParaRPr/>
          </a:p>
          <a:p>
            <a:pPr indent="-311150" lvl="0" marL="457200" rtl="0" algn="l">
              <a:spcBef>
                <a:spcPts val="0"/>
              </a:spcBef>
              <a:spcAft>
                <a:spcPts val="0"/>
              </a:spcAft>
              <a:buSzPts val="1300"/>
              <a:buChar char="●"/>
            </a:pPr>
            <a:r>
              <a:rPr lang="en-GB"/>
              <a:t>Random Forest Model</a:t>
            </a:r>
            <a:endParaRPr/>
          </a:p>
          <a:p>
            <a:pPr indent="-311150" lvl="0" marL="457200" rtl="0" algn="l">
              <a:spcBef>
                <a:spcPts val="0"/>
              </a:spcBef>
              <a:spcAft>
                <a:spcPts val="0"/>
              </a:spcAft>
              <a:buSzPts val="1300"/>
              <a:buChar char="●"/>
            </a:pPr>
            <a:r>
              <a:rPr lang="en-GB"/>
              <a:t>Workflow</a:t>
            </a:r>
            <a:endParaRPr/>
          </a:p>
          <a:p>
            <a:pPr indent="-311150" lvl="0" marL="457200" rtl="0" algn="l">
              <a:spcBef>
                <a:spcPts val="0"/>
              </a:spcBef>
              <a:spcAft>
                <a:spcPts val="0"/>
              </a:spcAft>
              <a:buSzPts val="1300"/>
              <a:buChar char="●"/>
            </a:pPr>
            <a:r>
              <a:rPr lang="en-GB"/>
              <a:t>About Dataset</a:t>
            </a:r>
            <a:endParaRPr/>
          </a:p>
          <a:p>
            <a:pPr indent="-311150" lvl="0" marL="457200" rtl="0" algn="l">
              <a:spcBef>
                <a:spcPts val="0"/>
              </a:spcBef>
              <a:spcAft>
                <a:spcPts val="0"/>
              </a:spcAft>
              <a:buSzPts val="1300"/>
              <a:buChar char="●"/>
            </a:pPr>
            <a:r>
              <a:rPr lang="en-GB"/>
              <a:t>Data collection</a:t>
            </a:r>
            <a:endParaRPr/>
          </a:p>
          <a:p>
            <a:pPr indent="-311150" lvl="0" marL="457200" rtl="0" algn="l">
              <a:spcBef>
                <a:spcPts val="0"/>
              </a:spcBef>
              <a:spcAft>
                <a:spcPts val="0"/>
              </a:spcAft>
              <a:buSzPts val="1300"/>
              <a:buChar char="●"/>
            </a:pPr>
            <a:r>
              <a:rPr lang="en-GB"/>
              <a:t>Data Analysis and Visualization</a:t>
            </a:r>
            <a:endParaRPr/>
          </a:p>
          <a:p>
            <a:pPr indent="-311150" lvl="0" marL="457200" rtl="0" algn="l">
              <a:spcBef>
                <a:spcPts val="0"/>
              </a:spcBef>
              <a:spcAft>
                <a:spcPts val="0"/>
              </a:spcAft>
              <a:buSzPts val="1300"/>
              <a:buChar char="●"/>
            </a:pPr>
            <a:r>
              <a:rPr lang="en-GB"/>
              <a:t>Value Distribution Graph</a:t>
            </a:r>
            <a:endParaRPr/>
          </a:p>
          <a:p>
            <a:pPr indent="-311150" lvl="0" marL="457200" rtl="0" algn="l">
              <a:spcBef>
                <a:spcPts val="0"/>
              </a:spcBef>
              <a:spcAft>
                <a:spcPts val="0"/>
              </a:spcAft>
              <a:buSzPts val="1300"/>
              <a:buChar char="●"/>
            </a:pPr>
            <a:r>
              <a:rPr lang="en-GB"/>
              <a:t>Quality relation graphs</a:t>
            </a:r>
            <a:endParaRPr/>
          </a:p>
        </p:txBody>
      </p:sp>
      <p:sp>
        <p:nvSpPr>
          <p:cNvPr id="286" name="Google Shape;286;p14"/>
          <p:cNvSpPr txBox="1"/>
          <p:nvPr>
            <p:ph idx="2" type="body"/>
          </p:nvPr>
        </p:nvSpPr>
        <p:spPr>
          <a:xfrm>
            <a:off x="4903650" y="1350175"/>
            <a:ext cx="3430500" cy="318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Correlation</a:t>
            </a:r>
            <a:endParaRPr/>
          </a:p>
          <a:p>
            <a:pPr indent="-311150" lvl="0" marL="457200" rtl="0" algn="l">
              <a:spcBef>
                <a:spcPts val="0"/>
              </a:spcBef>
              <a:spcAft>
                <a:spcPts val="0"/>
              </a:spcAft>
              <a:buSzPts val="1300"/>
              <a:buChar char="●"/>
            </a:pPr>
            <a:r>
              <a:rPr lang="en-GB"/>
              <a:t>Correlation Matrix</a:t>
            </a:r>
            <a:endParaRPr/>
          </a:p>
          <a:p>
            <a:pPr indent="-311150" lvl="0" marL="457200" rtl="0" algn="l">
              <a:spcBef>
                <a:spcPts val="0"/>
              </a:spcBef>
              <a:spcAft>
                <a:spcPts val="0"/>
              </a:spcAft>
              <a:buSzPts val="1300"/>
              <a:buChar char="●"/>
            </a:pPr>
            <a:r>
              <a:rPr lang="en-GB"/>
              <a:t>Data preprocessing</a:t>
            </a:r>
            <a:endParaRPr/>
          </a:p>
          <a:p>
            <a:pPr indent="-311150" lvl="0" marL="457200" rtl="0" algn="l">
              <a:spcBef>
                <a:spcPts val="0"/>
              </a:spcBef>
              <a:spcAft>
                <a:spcPts val="0"/>
              </a:spcAft>
              <a:buSzPts val="1300"/>
              <a:buChar char="●"/>
            </a:pPr>
            <a:r>
              <a:rPr lang="en-GB"/>
              <a:t>Label Binarization</a:t>
            </a:r>
            <a:endParaRPr/>
          </a:p>
          <a:p>
            <a:pPr indent="-311150" lvl="0" marL="457200" rtl="0" algn="l">
              <a:spcBef>
                <a:spcPts val="0"/>
              </a:spcBef>
              <a:spcAft>
                <a:spcPts val="0"/>
              </a:spcAft>
              <a:buSzPts val="1300"/>
              <a:buChar char="●"/>
            </a:pPr>
            <a:r>
              <a:rPr lang="en-GB"/>
              <a:t>Train Test Split</a:t>
            </a:r>
            <a:endParaRPr/>
          </a:p>
          <a:p>
            <a:pPr indent="-311150" lvl="0" marL="457200" rtl="0" algn="l">
              <a:spcBef>
                <a:spcPts val="0"/>
              </a:spcBef>
              <a:spcAft>
                <a:spcPts val="0"/>
              </a:spcAft>
              <a:buSzPts val="1300"/>
              <a:buChar char="●"/>
            </a:pPr>
            <a:r>
              <a:rPr lang="en-GB"/>
              <a:t>Model Training</a:t>
            </a:r>
            <a:endParaRPr/>
          </a:p>
          <a:p>
            <a:pPr indent="-311150" lvl="0" marL="457200" rtl="0" algn="l">
              <a:spcBef>
                <a:spcPts val="0"/>
              </a:spcBef>
              <a:spcAft>
                <a:spcPts val="0"/>
              </a:spcAft>
              <a:buSzPts val="1300"/>
              <a:buChar char="●"/>
            </a:pPr>
            <a:r>
              <a:rPr lang="en-GB"/>
              <a:t>Model Testing and Evaluation</a:t>
            </a:r>
            <a:endParaRPr/>
          </a:p>
          <a:p>
            <a:pPr indent="-311150" lvl="0" marL="457200" rtl="0" algn="l">
              <a:spcBef>
                <a:spcPts val="0"/>
              </a:spcBef>
              <a:spcAft>
                <a:spcPts val="0"/>
              </a:spcAft>
              <a:buSzPts val="1300"/>
              <a:buChar char="●"/>
            </a:pPr>
            <a:r>
              <a:rPr lang="en-GB"/>
              <a:t>Accuracy Score</a:t>
            </a:r>
            <a:endParaRPr/>
          </a:p>
          <a:p>
            <a:pPr indent="-311150" lvl="0" marL="457200" rtl="0" algn="l">
              <a:spcBef>
                <a:spcPts val="0"/>
              </a:spcBef>
              <a:spcAft>
                <a:spcPts val="0"/>
              </a:spcAft>
              <a:buSzPts val="1300"/>
              <a:buChar char="●"/>
            </a:pPr>
            <a:r>
              <a:rPr lang="en-GB"/>
              <a:t>Other Evaluation Scores</a:t>
            </a:r>
            <a:endParaRPr/>
          </a:p>
          <a:p>
            <a:pPr indent="-311150" lvl="0" marL="457200" rtl="0" algn="l">
              <a:spcBef>
                <a:spcPts val="0"/>
              </a:spcBef>
              <a:spcAft>
                <a:spcPts val="0"/>
              </a:spcAft>
              <a:buSzPts val="1300"/>
              <a:buChar char="●"/>
            </a:pPr>
            <a:r>
              <a:rPr lang="en-GB"/>
              <a:t>Predictive System</a:t>
            </a:r>
            <a:endParaRPr/>
          </a:p>
          <a:p>
            <a:pPr indent="-311150" lvl="0" marL="457200" rtl="0" algn="l">
              <a:spcBef>
                <a:spcPts val="0"/>
              </a:spcBef>
              <a:spcAft>
                <a:spcPts val="0"/>
              </a:spcAft>
              <a:buSzPts val="1300"/>
              <a:buChar char="●"/>
            </a:pPr>
            <a:r>
              <a:rPr lang="en-GB"/>
              <a:t>Conclusion</a:t>
            </a:r>
            <a:endParaRPr/>
          </a:p>
          <a:p>
            <a:pPr indent="-311150" lvl="0" marL="457200" rtl="0" algn="l">
              <a:spcBef>
                <a:spcPts val="0"/>
              </a:spcBef>
              <a:spcAft>
                <a:spcPts val="0"/>
              </a:spcAft>
              <a:buSzPts val="1300"/>
              <a:buChar char="●"/>
            </a:pPr>
            <a:r>
              <a:rPr lang="en-GB"/>
              <a:t>Future Scope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free sulfur dioxide with Quality</a:t>
            </a:r>
            <a:endParaRPr/>
          </a:p>
        </p:txBody>
      </p:sp>
      <p:sp>
        <p:nvSpPr>
          <p:cNvPr id="407" name="Google Shape;407;p32"/>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1200"/>
              </a:spcBef>
              <a:spcAft>
                <a:spcPts val="0"/>
              </a:spcAft>
              <a:buNone/>
            </a:pPr>
            <a:r>
              <a:rPr lang="en-GB" sz="1400"/>
              <a:t>This graph is a bar plot showing the relation of free sulfur dioxide with quality from the graph we can deduce as quality increases the free sulfur dioxide seems to be changing but the </a:t>
            </a:r>
            <a:r>
              <a:rPr b="1" lang="en-GB" sz="1400"/>
              <a:t>true relationship can be fo</a:t>
            </a:r>
            <a:r>
              <a:rPr b="1" lang="en-GB" sz="1400"/>
              <a:t>und only by further analysis</a:t>
            </a:r>
            <a:r>
              <a:rPr b="1" lang="en-GB" sz="1200">
                <a:solidFill>
                  <a:srgbClr val="000000"/>
                </a:solidFill>
                <a:latin typeface="Times New Roman"/>
                <a:ea typeface="Times New Roman"/>
                <a:cs typeface="Times New Roman"/>
                <a:sym typeface="Times New Roman"/>
              </a:rPr>
              <a:t>.</a:t>
            </a:r>
            <a:endParaRPr/>
          </a:p>
        </p:txBody>
      </p:sp>
      <p:pic>
        <p:nvPicPr>
          <p:cNvPr id="408" name="Google Shape;408;p32"/>
          <p:cNvPicPr preferRelativeResize="0"/>
          <p:nvPr/>
        </p:nvPicPr>
        <p:blipFill>
          <a:blip r:embed="rId3">
            <a:alphaModFix/>
          </a:blip>
          <a:stretch>
            <a:fillRect/>
          </a:stretch>
        </p:blipFill>
        <p:spPr>
          <a:xfrm>
            <a:off x="4736050" y="1320400"/>
            <a:ext cx="4223400" cy="28948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Total Sulfur dioxide with Quality</a:t>
            </a:r>
            <a:endParaRPr/>
          </a:p>
        </p:txBody>
      </p:sp>
      <p:sp>
        <p:nvSpPr>
          <p:cNvPr id="414" name="Google Shape;414;p33"/>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total sulfur dioxide with quality from the graph we can deduce as </a:t>
            </a:r>
            <a:r>
              <a:rPr b="1" lang="en-GB" sz="1400"/>
              <a:t>quality increases the total sulfur dioxide decrease.</a:t>
            </a:r>
            <a:endParaRPr sz="1400"/>
          </a:p>
        </p:txBody>
      </p:sp>
      <p:pic>
        <p:nvPicPr>
          <p:cNvPr id="415" name="Google Shape;415;p33"/>
          <p:cNvPicPr preferRelativeResize="0"/>
          <p:nvPr/>
        </p:nvPicPr>
        <p:blipFill>
          <a:blip r:embed="rId3">
            <a:alphaModFix/>
          </a:blip>
          <a:stretch>
            <a:fillRect/>
          </a:stretch>
        </p:blipFill>
        <p:spPr>
          <a:xfrm>
            <a:off x="4671750" y="1127525"/>
            <a:ext cx="4223400" cy="2778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Density with Quality</a:t>
            </a:r>
            <a:endParaRPr/>
          </a:p>
        </p:txBody>
      </p:sp>
      <p:sp>
        <p:nvSpPr>
          <p:cNvPr id="421" name="Google Shape;421;p34"/>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density with quality from the graph we can deduce as quality increases the density seems to be changing but </a:t>
            </a:r>
            <a:r>
              <a:rPr b="1" lang="en-GB" sz="1400"/>
              <a:t>the true relationship can be found only by further analysis</a:t>
            </a:r>
            <a:r>
              <a:rPr lang="en-GB" sz="1400"/>
              <a:t>.</a:t>
            </a:r>
            <a:endParaRPr/>
          </a:p>
        </p:txBody>
      </p:sp>
      <p:pic>
        <p:nvPicPr>
          <p:cNvPr id="422" name="Google Shape;422;p34"/>
          <p:cNvPicPr preferRelativeResize="0"/>
          <p:nvPr/>
        </p:nvPicPr>
        <p:blipFill>
          <a:blip r:embed="rId3">
            <a:alphaModFix/>
          </a:blip>
          <a:stretch>
            <a:fillRect/>
          </a:stretch>
        </p:blipFill>
        <p:spPr>
          <a:xfrm>
            <a:off x="4736050" y="1052500"/>
            <a:ext cx="4223399" cy="3314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1303800" y="598575"/>
            <a:ext cx="3312000" cy="12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pH with Quality</a:t>
            </a:r>
            <a:endParaRPr/>
          </a:p>
        </p:txBody>
      </p:sp>
      <p:sp>
        <p:nvSpPr>
          <p:cNvPr id="428" name="Google Shape;428;p35"/>
          <p:cNvSpPr txBox="1"/>
          <p:nvPr>
            <p:ph idx="1" type="body"/>
          </p:nvPr>
        </p:nvSpPr>
        <p:spPr>
          <a:xfrm>
            <a:off x="1303800" y="2046675"/>
            <a:ext cx="3312000" cy="24849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sz="1400"/>
              <a:t>This graph is a bar plot showing the relation of pH with quality from the graph we can deduce as quality increases the pH seems to be changing but t</a:t>
            </a:r>
            <a:r>
              <a:rPr b="1" lang="en-GB" sz="1400"/>
              <a:t>he true relationship can be found only by further analysis</a:t>
            </a:r>
            <a:r>
              <a:rPr lang="en-GB" sz="1400"/>
              <a:t>.</a:t>
            </a:r>
            <a:endParaRPr/>
          </a:p>
        </p:txBody>
      </p:sp>
      <p:pic>
        <p:nvPicPr>
          <p:cNvPr id="429" name="Google Shape;429;p35"/>
          <p:cNvPicPr preferRelativeResize="0"/>
          <p:nvPr/>
        </p:nvPicPr>
        <p:blipFill>
          <a:blip r:embed="rId3">
            <a:alphaModFix/>
          </a:blip>
          <a:stretch>
            <a:fillRect/>
          </a:stretch>
        </p:blipFill>
        <p:spPr>
          <a:xfrm>
            <a:off x="4703900" y="833238"/>
            <a:ext cx="4223399" cy="34770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Sulphates with Quality</a:t>
            </a:r>
            <a:endParaRPr/>
          </a:p>
        </p:txBody>
      </p:sp>
      <p:sp>
        <p:nvSpPr>
          <p:cNvPr id="435" name="Google Shape;435;p36"/>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marR="0" rtl="0" algn="just">
              <a:lnSpc>
                <a:spcPct val="150000"/>
              </a:lnSpc>
              <a:spcBef>
                <a:spcPts val="1200"/>
              </a:spcBef>
              <a:spcAft>
                <a:spcPts val="0"/>
              </a:spcAft>
              <a:buNone/>
            </a:pPr>
            <a:r>
              <a:rPr lang="en-GB" sz="1400"/>
              <a:t>This graph is a bar plot showing the relation of sulphates with quality from the graph we can deduce as </a:t>
            </a:r>
            <a:r>
              <a:rPr b="1" lang="en-GB" sz="1400"/>
              <a:t>quality increases the sulphates increase</a:t>
            </a:r>
            <a:r>
              <a:rPr lang="en-GB" sz="1400"/>
              <a:t>.</a:t>
            </a:r>
            <a:endParaRPr sz="1400"/>
          </a:p>
        </p:txBody>
      </p:sp>
      <p:pic>
        <p:nvPicPr>
          <p:cNvPr id="436" name="Google Shape;436;p36"/>
          <p:cNvPicPr preferRelativeResize="0"/>
          <p:nvPr/>
        </p:nvPicPr>
        <p:blipFill>
          <a:blip r:embed="rId3">
            <a:alphaModFix/>
          </a:blip>
          <a:stretch>
            <a:fillRect/>
          </a:stretch>
        </p:blipFill>
        <p:spPr>
          <a:xfrm>
            <a:off x="4757500" y="1170375"/>
            <a:ext cx="4223400" cy="31807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 of Alcohol with Quality</a:t>
            </a:r>
            <a:endParaRPr/>
          </a:p>
        </p:txBody>
      </p:sp>
      <p:sp>
        <p:nvSpPr>
          <p:cNvPr id="442" name="Google Shape;442;p3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marR="0" rtl="0" algn="just">
              <a:lnSpc>
                <a:spcPct val="150000"/>
              </a:lnSpc>
              <a:spcBef>
                <a:spcPts val="1200"/>
              </a:spcBef>
              <a:spcAft>
                <a:spcPts val="0"/>
              </a:spcAft>
              <a:buNone/>
            </a:pPr>
            <a:r>
              <a:rPr lang="en-GB" sz="1400"/>
              <a:t>This graph is a bar plot showing the relation of alcohol with quality from the graph we can deduce as</a:t>
            </a:r>
            <a:r>
              <a:rPr b="1" lang="en-GB" sz="1400"/>
              <a:t> quality increases the alcohol increase</a:t>
            </a:r>
            <a:r>
              <a:rPr lang="en-GB" sz="1400"/>
              <a:t>.</a:t>
            </a:r>
            <a:endParaRPr sz="1400"/>
          </a:p>
          <a:p>
            <a:pPr indent="0" lvl="0" marL="0" marR="0" rtl="0" algn="just">
              <a:lnSpc>
                <a:spcPct val="150000"/>
              </a:lnSpc>
              <a:spcBef>
                <a:spcPts val="1200"/>
              </a:spcBef>
              <a:spcAft>
                <a:spcPts val="0"/>
              </a:spcAft>
              <a:buNone/>
            </a:pPr>
            <a:r>
              <a:t/>
            </a:r>
            <a:endParaRPr sz="1400"/>
          </a:p>
        </p:txBody>
      </p:sp>
      <p:pic>
        <p:nvPicPr>
          <p:cNvPr id="443" name="Google Shape;443;p37"/>
          <p:cNvPicPr preferRelativeResize="0"/>
          <p:nvPr/>
        </p:nvPicPr>
        <p:blipFill>
          <a:blip r:embed="rId3">
            <a:alphaModFix/>
          </a:blip>
          <a:stretch>
            <a:fillRect/>
          </a:stretch>
        </p:blipFill>
        <p:spPr>
          <a:xfrm>
            <a:off x="4746775" y="956075"/>
            <a:ext cx="4223401" cy="34283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title"/>
          </p:nvPr>
        </p:nvSpPr>
        <p:spPr>
          <a:xfrm>
            <a:off x="1303800" y="598575"/>
            <a:ext cx="7030500" cy="56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Correlation</a:t>
            </a:r>
            <a:endParaRPr/>
          </a:p>
        </p:txBody>
      </p:sp>
      <p:sp>
        <p:nvSpPr>
          <p:cNvPr id="449" name="Google Shape;449;p38"/>
          <p:cNvSpPr txBox="1"/>
          <p:nvPr>
            <p:ph idx="1" type="body"/>
          </p:nvPr>
        </p:nvSpPr>
        <p:spPr>
          <a:xfrm>
            <a:off x="1303800" y="1285875"/>
            <a:ext cx="7030500" cy="3245700"/>
          </a:xfrm>
          <a:prstGeom prst="rect">
            <a:avLst/>
          </a:prstGeom>
        </p:spPr>
        <p:txBody>
          <a:bodyPr anchorCtr="0" anchor="t" bIns="91425" lIns="91425" spcFirstLastPara="1" rIns="91425" wrap="square" tIns="91425">
            <a:normAutofit/>
          </a:bodyPr>
          <a:lstStyle/>
          <a:p>
            <a:pPr indent="-317500" lvl="0" marL="457200" rtl="0" algn="just">
              <a:lnSpc>
                <a:spcPct val="150000"/>
              </a:lnSpc>
              <a:spcBef>
                <a:spcPts val="1200"/>
              </a:spcBef>
              <a:spcAft>
                <a:spcPts val="0"/>
              </a:spcAft>
              <a:buSzPts val="1400"/>
              <a:buChar char="●"/>
            </a:pPr>
            <a:r>
              <a:rPr lang="en-GB" sz="1400"/>
              <a:t>Correlation explains how one or more variables are related to each other.</a:t>
            </a:r>
            <a:endParaRPr sz="1400"/>
          </a:p>
          <a:p>
            <a:pPr indent="-317500" lvl="0" marL="457200" rtl="0" algn="just">
              <a:lnSpc>
                <a:spcPct val="150000"/>
              </a:lnSpc>
              <a:spcBef>
                <a:spcPts val="0"/>
              </a:spcBef>
              <a:spcAft>
                <a:spcPts val="0"/>
              </a:spcAft>
              <a:buSzPts val="1400"/>
              <a:buChar char="●"/>
            </a:pPr>
            <a:r>
              <a:rPr lang="en-GB" sz="1400"/>
              <a:t>These variables can be input data features that have been used to forecast our target variable. If two variables are closely correlated, then we can predict one variable from the other. </a:t>
            </a:r>
            <a:endParaRPr sz="1400"/>
          </a:p>
          <a:p>
            <a:pPr indent="-317500" lvl="0" marL="457200" rtl="0" algn="just">
              <a:lnSpc>
                <a:spcPct val="150000"/>
              </a:lnSpc>
              <a:spcBef>
                <a:spcPts val="0"/>
              </a:spcBef>
              <a:spcAft>
                <a:spcPts val="0"/>
              </a:spcAft>
              <a:buSzPts val="1400"/>
              <a:buChar char="●"/>
            </a:pPr>
            <a:r>
              <a:rPr lang="en-GB" sz="1400"/>
              <a:t>Correlation plays a vital role in locating the important variables on which other variables depend. </a:t>
            </a:r>
            <a:endParaRPr sz="1400"/>
          </a:p>
          <a:p>
            <a:pPr indent="-317500" lvl="0" marL="457200" rtl="0" algn="just">
              <a:lnSpc>
                <a:spcPct val="150000"/>
              </a:lnSpc>
              <a:spcBef>
                <a:spcPts val="0"/>
              </a:spcBef>
              <a:spcAft>
                <a:spcPts val="0"/>
              </a:spcAft>
              <a:buSzPts val="1400"/>
              <a:buChar char="●"/>
            </a:pPr>
            <a:r>
              <a:rPr lang="en-GB" sz="1400"/>
              <a:t>It’s used as the foundation for various modelling techniques. Proper correlation analysis leads to a better understanding of data.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1303800" y="598575"/>
            <a:ext cx="7030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Correlation Matrix</a:t>
            </a:r>
            <a:endParaRPr/>
          </a:p>
        </p:txBody>
      </p:sp>
      <p:sp>
        <p:nvSpPr>
          <p:cNvPr id="455" name="Google Shape;455;p39"/>
          <p:cNvSpPr txBox="1"/>
          <p:nvPr>
            <p:ph idx="1" type="body"/>
          </p:nvPr>
        </p:nvSpPr>
        <p:spPr>
          <a:xfrm>
            <a:off x="1303800" y="1285875"/>
            <a:ext cx="7030500" cy="36861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en-GB" sz="1400"/>
              <a:t>We use the Pearson coefficient correlation matrices to calculate the correlation between the features. A correlation matrix is a table showing</a:t>
            </a:r>
            <a:r>
              <a:rPr lang="en-GB" sz="1400">
                <a:uFill>
                  <a:noFill/>
                </a:uFill>
                <a:hlinkClick r:id="rId3"/>
              </a:rPr>
              <a:t> correlation coefficients</a:t>
            </a:r>
            <a:r>
              <a:rPr lang="en-GB" sz="1400"/>
              <a:t> between sets of variables.</a:t>
            </a:r>
            <a:endParaRPr sz="1400"/>
          </a:p>
          <a:p>
            <a:pPr indent="-317500" lvl="0" marL="457200" rtl="0" algn="just">
              <a:lnSpc>
                <a:spcPct val="100000"/>
              </a:lnSpc>
              <a:spcBef>
                <a:spcPts val="0"/>
              </a:spcBef>
              <a:spcAft>
                <a:spcPts val="0"/>
              </a:spcAft>
              <a:buSzPts val="1400"/>
              <a:buChar char="●"/>
            </a:pPr>
            <a:r>
              <a:rPr lang="en-GB" sz="1400"/>
              <a:t>This allows us to see which pairs have the highest correlation. The diagonal of the table is always a set of ones because the correlation between a variable and itself is always 1.</a:t>
            </a:r>
            <a:endParaRPr sz="1400"/>
          </a:p>
          <a:p>
            <a:pPr indent="0" lvl="0" marL="457200" rtl="0" algn="just">
              <a:lnSpc>
                <a:spcPct val="100000"/>
              </a:lnSpc>
              <a:spcBef>
                <a:spcPts val="1200"/>
              </a:spcBef>
              <a:spcAft>
                <a:spcPts val="0"/>
              </a:spcAft>
              <a:buNone/>
            </a:pPr>
            <a:r>
              <a:t/>
            </a:r>
            <a:endParaRPr sz="1400"/>
          </a:p>
          <a:p>
            <a:pPr indent="0" lvl="0" marL="0" rtl="0" algn="just">
              <a:lnSpc>
                <a:spcPct val="100000"/>
              </a:lnSpc>
              <a:spcBef>
                <a:spcPts val="1200"/>
              </a:spcBef>
              <a:spcAft>
                <a:spcPts val="0"/>
              </a:spcAft>
              <a:buNone/>
            </a:pPr>
            <a:r>
              <a:t/>
            </a:r>
            <a:endParaRPr sz="1400"/>
          </a:p>
          <a:p>
            <a:pPr indent="0" lvl="0" marL="0" rtl="0" algn="just">
              <a:lnSpc>
                <a:spcPct val="100000"/>
              </a:lnSpc>
              <a:spcBef>
                <a:spcPts val="1200"/>
              </a:spcBef>
              <a:spcAft>
                <a:spcPts val="0"/>
              </a:spcAft>
              <a:buNone/>
            </a:pPr>
            <a:r>
              <a:t/>
            </a:r>
            <a:endParaRPr sz="1400"/>
          </a:p>
          <a:p>
            <a:pPr indent="0" lvl="0" marL="0" rtl="0" algn="just">
              <a:lnSpc>
                <a:spcPct val="100000"/>
              </a:lnSpc>
              <a:spcBef>
                <a:spcPts val="1200"/>
              </a:spcBef>
              <a:spcAft>
                <a:spcPts val="0"/>
              </a:spcAft>
              <a:buNone/>
            </a:pPr>
            <a:r>
              <a:t/>
            </a:r>
            <a:endParaRPr sz="1400"/>
          </a:p>
          <a:p>
            <a:pPr indent="0" lvl="0" marL="0" rtl="0" algn="just">
              <a:lnSpc>
                <a:spcPct val="100000"/>
              </a:lnSpc>
              <a:spcBef>
                <a:spcPts val="1200"/>
              </a:spcBef>
              <a:spcAft>
                <a:spcPts val="0"/>
              </a:spcAft>
              <a:buNone/>
            </a:pPr>
            <a:r>
              <a:rPr lang="en-GB" sz="1400"/>
              <a:t>Finding a correlation between all the columns in the dataset. The correlation matrix is stored in variable correlation. Then that matrix is plotted using a heatmap.</a:t>
            </a:r>
            <a:endParaRPr sz="1400"/>
          </a:p>
        </p:txBody>
      </p:sp>
      <p:pic>
        <p:nvPicPr>
          <p:cNvPr id="456" name="Google Shape;456;p39"/>
          <p:cNvPicPr preferRelativeResize="0"/>
          <p:nvPr/>
        </p:nvPicPr>
        <p:blipFill>
          <a:blip r:embed="rId4">
            <a:alphaModFix/>
          </a:blip>
          <a:stretch>
            <a:fillRect/>
          </a:stretch>
        </p:blipFill>
        <p:spPr>
          <a:xfrm>
            <a:off x="1303800" y="2803175"/>
            <a:ext cx="6947224" cy="121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idx="1" type="body"/>
          </p:nvPr>
        </p:nvSpPr>
        <p:spPr>
          <a:xfrm>
            <a:off x="1303800" y="4200525"/>
            <a:ext cx="6861600" cy="814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sz="1400"/>
              <a:t>From the heat map, we can see the value of correlation between all the columns. And also we can deduce some attributes have a positive effect on quality such as alcohol, sulphates etc. Some have negative effects on correlation such as volatile acidity, chlorides etc.</a:t>
            </a:r>
            <a:endParaRPr sz="1400"/>
          </a:p>
        </p:txBody>
      </p:sp>
      <p:pic>
        <p:nvPicPr>
          <p:cNvPr id="462" name="Google Shape;462;p40"/>
          <p:cNvPicPr preferRelativeResize="0"/>
          <p:nvPr/>
        </p:nvPicPr>
        <p:blipFill rotWithShape="1">
          <a:blip r:embed="rId3">
            <a:alphaModFix/>
          </a:blip>
          <a:srcRect b="3670" l="0" r="0" t="1731"/>
          <a:stretch/>
        </p:blipFill>
        <p:spPr>
          <a:xfrm>
            <a:off x="2102625" y="128600"/>
            <a:ext cx="4289602" cy="4071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1"/>
          <p:cNvSpPr txBox="1"/>
          <p:nvPr>
            <p:ph type="title"/>
          </p:nvPr>
        </p:nvSpPr>
        <p:spPr>
          <a:xfrm>
            <a:off x="1303800" y="598575"/>
            <a:ext cx="7030500" cy="56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a:t>
            </a:r>
            <a:endParaRPr/>
          </a:p>
        </p:txBody>
      </p:sp>
      <p:sp>
        <p:nvSpPr>
          <p:cNvPr id="468" name="Google Shape;468;p41"/>
          <p:cNvSpPr txBox="1"/>
          <p:nvPr>
            <p:ph idx="1" type="body"/>
          </p:nvPr>
        </p:nvSpPr>
        <p:spPr>
          <a:xfrm>
            <a:off x="1303800" y="1296600"/>
            <a:ext cx="7030500" cy="32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we collect and analyze is </a:t>
            </a:r>
            <a:r>
              <a:rPr lang="en-GB"/>
              <a:t>generally raw data. For fitting the data in model we need to do some processing that is known as </a:t>
            </a:r>
            <a:r>
              <a:rPr b="1" lang="en-GB"/>
              <a:t>data preprocessing</a:t>
            </a:r>
            <a:r>
              <a:rPr lang="en-GB"/>
              <a:t>.</a:t>
            </a:r>
            <a:r>
              <a:rPr lang="en-GB"/>
              <a:t> It is a crucial step in every machine learning project because if the data is not correctly preprocessed it may lead to complete </a:t>
            </a:r>
            <a:r>
              <a:rPr lang="en-GB"/>
              <a:t>dysfunction</a:t>
            </a:r>
            <a:r>
              <a:rPr lang="en-GB"/>
              <a:t> of the model.</a:t>
            </a:r>
            <a:endParaRPr/>
          </a:p>
          <a:p>
            <a:pPr indent="0" lvl="0" marL="0" rtl="0" algn="l">
              <a:spcBef>
                <a:spcPts val="1200"/>
              </a:spcBef>
              <a:spcAft>
                <a:spcPts val="0"/>
              </a:spcAft>
              <a:buNone/>
            </a:pPr>
            <a:r>
              <a:rPr lang="en-GB"/>
              <a:t>In this step, we divide the data into two parts namely data and label. Label is the column that is predicted for a classification model most of the time the values are 0 and 1. Data are the columns that are used to predict the label. These columns have some kind of effect on the label column.  </a:t>
            </a:r>
            <a:r>
              <a:rPr lang="en-GB"/>
              <a:t>Separating</a:t>
            </a:r>
            <a:r>
              <a:rPr lang="en-GB"/>
              <a:t> data from the label.</a:t>
            </a:r>
            <a:endParaRPr/>
          </a:p>
          <a:p>
            <a:pPr indent="0" lvl="0" marL="0" rtl="0" algn="l">
              <a:spcBef>
                <a:spcPts val="1200"/>
              </a:spcBef>
              <a:spcAft>
                <a:spcPts val="1200"/>
              </a:spcAft>
              <a:buNone/>
            </a:pPr>
            <a:r>
              <a:t/>
            </a:r>
            <a:endParaRPr/>
          </a:p>
        </p:txBody>
      </p:sp>
      <p:pic>
        <p:nvPicPr>
          <p:cNvPr id="469" name="Google Shape;469;p41"/>
          <p:cNvPicPr preferRelativeResize="0"/>
          <p:nvPr/>
        </p:nvPicPr>
        <p:blipFill rotWithShape="1">
          <a:blip r:embed="rId3">
            <a:alphaModFix/>
          </a:blip>
          <a:srcRect b="0" l="0" r="0" t="29238"/>
          <a:stretch/>
        </p:blipFill>
        <p:spPr>
          <a:xfrm>
            <a:off x="1303800" y="3429000"/>
            <a:ext cx="6673551" cy="6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57250" y="1541550"/>
            <a:ext cx="2168100" cy="111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Company Certificate</a:t>
            </a:r>
            <a:endParaRPr/>
          </a:p>
        </p:txBody>
      </p:sp>
      <p:pic>
        <p:nvPicPr>
          <p:cNvPr id="292" name="Google Shape;292;p15"/>
          <p:cNvPicPr preferRelativeResize="0"/>
          <p:nvPr/>
        </p:nvPicPr>
        <p:blipFill>
          <a:blip r:embed="rId3">
            <a:alphaModFix/>
          </a:blip>
          <a:stretch>
            <a:fillRect/>
          </a:stretch>
        </p:blipFill>
        <p:spPr>
          <a:xfrm>
            <a:off x="2389600" y="208750"/>
            <a:ext cx="5968600" cy="4632350"/>
          </a:xfrm>
          <a:prstGeom prst="rect">
            <a:avLst/>
          </a:prstGeom>
          <a:noFill/>
          <a:ln cap="flat" cmpd="sng" w="76200">
            <a:solidFill>
              <a:srgbClr val="00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1303800" y="598575"/>
            <a:ext cx="7030500" cy="58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Label Binarization</a:t>
            </a:r>
            <a:endParaRPr/>
          </a:p>
        </p:txBody>
      </p:sp>
      <p:sp>
        <p:nvSpPr>
          <p:cNvPr id="475" name="Google Shape;475;p42"/>
          <p:cNvSpPr txBox="1"/>
          <p:nvPr>
            <p:ph idx="1" type="body"/>
          </p:nvPr>
        </p:nvSpPr>
        <p:spPr>
          <a:xfrm>
            <a:off x="1303800" y="1339450"/>
            <a:ext cx="7030500" cy="31923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GB"/>
              <a:t>Label Encoding or label Binarization is used to convert the labels into the numeric form to convert it into the machine-readable form. It is an important preprocessing step for the structured dataset in supervised learning. We have used label encoding to label the quality of data as good or bad. Assigning 1 to good and 0 to bad.</a:t>
            </a:r>
            <a:endParaRPr/>
          </a:p>
          <a:p>
            <a:pPr indent="0" lvl="0" marL="0" rtl="0" algn="l">
              <a:spcBef>
                <a:spcPts val="1200"/>
              </a:spcBef>
              <a:spcAft>
                <a:spcPts val="0"/>
              </a:spcAft>
              <a:buNone/>
            </a:pPr>
            <a:r>
              <a:t/>
            </a:r>
            <a:endParaRPr/>
          </a:p>
          <a:p>
            <a:pPr indent="0" lvl="0" marL="0" rtl="0" algn="just">
              <a:lnSpc>
                <a:spcPct val="150000"/>
              </a:lnSpc>
              <a:spcBef>
                <a:spcPts val="1200"/>
              </a:spcBef>
              <a:spcAft>
                <a:spcPts val="0"/>
              </a:spcAft>
              <a:buNone/>
            </a:pPr>
            <a:r>
              <a:t/>
            </a:r>
            <a:endParaRPr/>
          </a:p>
          <a:p>
            <a:pPr indent="0" lvl="0" marL="0" rtl="0" algn="just">
              <a:lnSpc>
                <a:spcPct val="150000"/>
              </a:lnSpc>
              <a:spcBef>
                <a:spcPts val="1200"/>
              </a:spcBef>
              <a:spcAft>
                <a:spcPts val="0"/>
              </a:spcAft>
              <a:buNone/>
            </a:pPr>
            <a:r>
              <a:rPr lang="en-GB"/>
              <a:t>Using the lambda function we can convert the quality label to 0 and 1. As we discussed earlier if the quality is greater than equal to 6 quality is good that is 1 and if it's less than 6 then it's bad that is 0.</a:t>
            </a:r>
            <a:endParaRPr/>
          </a:p>
          <a:p>
            <a:pPr indent="0" lvl="0" marL="0" rtl="0" algn="l">
              <a:spcBef>
                <a:spcPts val="0"/>
              </a:spcBef>
              <a:spcAft>
                <a:spcPts val="1200"/>
              </a:spcAft>
              <a:buNone/>
            </a:pPr>
            <a:r>
              <a:t/>
            </a:r>
            <a:endParaRPr/>
          </a:p>
        </p:txBody>
      </p:sp>
      <p:pic>
        <p:nvPicPr>
          <p:cNvPr id="476" name="Google Shape;476;p42"/>
          <p:cNvPicPr preferRelativeResize="0"/>
          <p:nvPr/>
        </p:nvPicPr>
        <p:blipFill>
          <a:blip r:embed="rId3">
            <a:alphaModFix/>
          </a:blip>
          <a:stretch>
            <a:fillRect/>
          </a:stretch>
        </p:blipFill>
        <p:spPr>
          <a:xfrm>
            <a:off x="1510650" y="2571750"/>
            <a:ext cx="6445348" cy="43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idx="1" type="body"/>
          </p:nvPr>
        </p:nvSpPr>
        <p:spPr>
          <a:xfrm>
            <a:off x="1303800" y="4050500"/>
            <a:ext cx="7622400" cy="792900"/>
          </a:xfrm>
          <a:prstGeom prst="rect">
            <a:avLst/>
          </a:prstGeom>
        </p:spPr>
        <p:txBody>
          <a:bodyPr anchorCtr="0" anchor="t" bIns="91425" lIns="91425" spcFirstLastPara="1" rIns="91425" wrap="square" tIns="91425">
            <a:normAutofit fontScale="92500"/>
          </a:bodyPr>
          <a:lstStyle/>
          <a:p>
            <a:pPr indent="0" lvl="0" marL="0" rtl="0" algn="just">
              <a:lnSpc>
                <a:spcPct val="150000"/>
              </a:lnSpc>
              <a:spcBef>
                <a:spcPts val="1200"/>
              </a:spcBef>
              <a:spcAft>
                <a:spcPts val="0"/>
              </a:spcAft>
              <a:buNone/>
            </a:pPr>
            <a:r>
              <a:rPr lang="en-GB"/>
              <a:t>From the pie chart we can see the label binarization completed successfully. Also, we can deduce that more than 50% of the wine is good in our dataset according to our definition of good quality wine.</a:t>
            </a:r>
            <a:endParaRPr/>
          </a:p>
        </p:txBody>
      </p:sp>
      <p:pic>
        <p:nvPicPr>
          <p:cNvPr id="482" name="Google Shape;482;p43"/>
          <p:cNvPicPr preferRelativeResize="0"/>
          <p:nvPr/>
        </p:nvPicPr>
        <p:blipFill rotWithShape="1">
          <a:blip r:embed="rId3">
            <a:alphaModFix/>
          </a:blip>
          <a:srcRect b="6437" l="0" r="0" t="0"/>
          <a:stretch/>
        </p:blipFill>
        <p:spPr>
          <a:xfrm>
            <a:off x="2091925" y="141625"/>
            <a:ext cx="4991100" cy="3775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 Test Split</a:t>
            </a:r>
            <a:endParaRPr/>
          </a:p>
        </p:txBody>
      </p:sp>
      <p:sp>
        <p:nvSpPr>
          <p:cNvPr id="488" name="Google Shape;488;p44"/>
          <p:cNvSpPr txBox="1"/>
          <p:nvPr>
            <p:ph idx="1" type="body"/>
          </p:nvPr>
        </p:nvSpPr>
        <p:spPr>
          <a:xfrm>
            <a:off x="1303800" y="1425175"/>
            <a:ext cx="7030500" cy="31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It is a crucial part of the project as during preparation of a machine learning model we have to provide data to the machine to learn about the data. As a prediction is made we have to check whether the model is learning as we told it to do. That's the place where if we don’t check how our model is behaving on unseen data it may cause an exception in prediction when unseen data is given to the model. </a:t>
            </a:r>
            <a:endParaRPr sz="1400"/>
          </a:p>
          <a:p>
            <a:pPr indent="0" lvl="0" marL="0" rtl="0" algn="l">
              <a:spcBef>
                <a:spcPts val="1200"/>
              </a:spcBef>
              <a:spcAft>
                <a:spcPts val="0"/>
              </a:spcAft>
              <a:buNone/>
            </a:pPr>
            <a:r>
              <a:rPr lang="en-GB" sz="1400"/>
              <a:t>For doing so we do a train test split which gives us 2 data sets, one for training and other for testing. Usually we do a 80:20 split of data but based on the model we used this can be changed. So the predictions made on test date helps us to evaluate our model for real world unseen data.</a:t>
            </a:r>
            <a:endParaRPr sz="1400"/>
          </a:p>
          <a:p>
            <a:pPr indent="0" lvl="0" marL="0" rtl="0" algn="l">
              <a:spcBef>
                <a:spcPts val="1200"/>
              </a:spcBef>
              <a:spcAft>
                <a:spcPts val="1200"/>
              </a:spcAft>
              <a:buNone/>
            </a:pPr>
            <a:r>
              <a:t/>
            </a:r>
            <a:endParaRPr sz="1400"/>
          </a:p>
        </p:txBody>
      </p:sp>
      <p:pic>
        <p:nvPicPr>
          <p:cNvPr id="489" name="Google Shape;489;p44"/>
          <p:cNvPicPr preferRelativeResize="0"/>
          <p:nvPr/>
        </p:nvPicPr>
        <p:blipFill>
          <a:blip r:embed="rId3">
            <a:alphaModFix/>
          </a:blip>
          <a:stretch>
            <a:fillRect/>
          </a:stretch>
        </p:blipFill>
        <p:spPr>
          <a:xfrm>
            <a:off x="1629959" y="3961550"/>
            <a:ext cx="6378175" cy="920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type="title"/>
          </p:nvPr>
        </p:nvSpPr>
        <p:spPr>
          <a:xfrm>
            <a:off x="1303800" y="598575"/>
            <a:ext cx="70305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Training</a:t>
            </a:r>
            <a:endParaRPr/>
          </a:p>
        </p:txBody>
      </p:sp>
      <p:sp>
        <p:nvSpPr>
          <p:cNvPr id="495" name="Google Shape;495;p45"/>
          <p:cNvSpPr txBox="1"/>
          <p:nvPr>
            <p:ph idx="1" type="body"/>
          </p:nvPr>
        </p:nvSpPr>
        <p:spPr>
          <a:xfrm>
            <a:off x="1303800" y="1360875"/>
            <a:ext cx="7030500" cy="3170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It is the phase of a project where machine learn. Here we use the predefined function which contains certain algorithms through which we want to train our machine for the data we provide. First, we create an object or instance of our algorithm.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lnSpc>
                <a:spcPct val="150000"/>
              </a:lnSpc>
              <a:spcBef>
                <a:spcPts val="1200"/>
              </a:spcBef>
              <a:spcAft>
                <a:spcPts val="0"/>
              </a:spcAft>
              <a:buNone/>
            </a:pPr>
            <a:r>
              <a:rPr lang="en-GB"/>
              <a:t>The second step is to fit the data in the model</a:t>
            </a:r>
            <a:endParaRPr/>
          </a:p>
          <a:p>
            <a:pPr indent="0" lvl="0" marL="0" rtl="0" algn="just">
              <a:lnSpc>
                <a:spcPct val="150000"/>
              </a:lnSpc>
              <a:spcBef>
                <a:spcPts val="0"/>
              </a:spcBef>
              <a:spcAft>
                <a:spcPts val="0"/>
              </a:spcAft>
              <a:buNone/>
            </a:pPr>
            <a:r>
              <a:rPr lang="en-GB"/>
              <a:t>Model fitting is a measure of how well a machine learning model generalizes to similar data to that on which it was trained. A well-fitted model produces more accurate outcomes</a:t>
            </a:r>
            <a:r>
              <a:rPr lang="en-GB" sz="1200">
                <a:solidFill>
                  <a:srgbClr val="000000"/>
                </a:solidFill>
                <a:latin typeface="Times New Roman"/>
                <a:ea typeface="Times New Roman"/>
                <a:cs typeface="Times New Roman"/>
                <a:sym typeface="Times New Roman"/>
              </a:rPr>
              <a:t>.</a:t>
            </a:r>
            <a:endParaRPr/>
          </a:p>
        </p:txBody>
      </p:sp>
      <p:pic>
        <p:nvPicPr>
          <p:cNvPr id="496" name="Google Shape;496;p45"/>
          <p:cNvPicPr preferRelativeResize="0"/>
          <p:nvPr/>
        </p:nvPicPr>
        <p:blipFill>
          <a:blip r:embed="rId3">
            <a:alphaModFix/>
          </a:blip>
          <a:stretch>
            <a:fillRect/>
          </a:stretch>
        </p:blipFill>
        <p:spPr>
          <a:xfrm>
            <a:off x="992370" y="2409213"/>
            <a:ext cx="3762824" cy="689375"/>
          </a:xfrm>
          <a:prstGeom prst="rect">
            <a:avLst/>
          </a:prstGeom>
          <a:noFill/>
          <a:ln>
            <a:noFill/>
          </a:ln>
        </p:spPr>
      </p:pic>
      <p:pic>
        <p:nvPicPr>
          <p:cNvPr id="497" name="Google Shape;497;p45"/>
          <p:cNvPicPr preferRelativeResize="0"/>
          <p:nvPr/>
        </p:nvPicPr>
        <p:blipFill>
          <a:blip r:embed="rId4">
            <a:alphaModFix/>
          </a:blip>
          <a:stretch>
            <a:fillRect/>
          </a:stretch>
        </p:blipFill>
        <p:spPr>
          <a:xfrm>
            <a:off x="4974074" y="2350900"/>
            <a:ext cx="3084900" cy="806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6"/>
          <p:cNvSpPr txBox="1"/>
          <p:nvPr>
            <p:ph type="title"/>
          </p:nvPr>
        </p:nvSpPr>
        <p:spPr>
          <a:xfrm>
            <a:off x="1303800" y="598575"/>
            <a:ext cx="7030500" cy="54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Testing and Evaluation</a:t>
            </a:r>
            <a:endParaRPr/>
          </a:p>
        </p:txBody>
      </p:sp>
      <p:sp>
        <p:nvSpPr>
          <p:cNvPr id="503" name="Google Shape;503;p46"/>
          <p:cNvSpPr txBox="1"/>
          <p:nvPr>
            <p:ph idx="1" type="body"/>
          </p:nvPr>
        </p:nvSpPr>
        <p:spPr>
          <a:xfrm>
            <a:off x="825100" y="1339450"/>
            <a:ext cx="7929600" cy="34611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b="1" lang="en-GB"/>
              <a:t>Model testing</a:t>
            </a:r>
            <a:r>
              <a:rPr lang="en-GB"/>
              <a:t> is referred to as the process where the performance of a fully trained model is evaluated on a testing set. The testing set consists of a set of testing samples should be separated from both training and validation sets, but it should follow the same probability distribution as the training set.</a:t>
            </a:r>
            <a:endParaRPr/>
          </a:p>
          <a:p>
            <a:pPr indent="0" lvl="0" marL="0" rtl="0" algn="l">
              <a:spcBef>
                <a:spcPts val="0"/>
              </a:spcBef>
              <a:spcAft>
                <a:spcPts val="0"/>
              </a:spcAft>
              <a:buNone/>
            </a:pPr>
            <a:r>
              <a:rPr lang="en-GB"/>
              <a:t>The </a:t>
            </a:r>
            <a:r>
              <a:rPr b="1" lang="en-GB"/>
              <a:t>performance measurement</a:t>
            </a:r>
            <a:r>
              <a:rPr lang="en-GB"/>
              <a:t> is calculated and evaluate the techniques to detect the effectiveness and efficiency of the model. Here, are some matrices we used:</a:t>
            </a:r>
            <a:endParaRPr/>
          </a:p>
          <a:p>
            <a:pPr indent="-311150" lvl="0" marL="457200" rtl="0" algn="l">
              <a:spcBef>
                <a:spcPts val="1200"/>
              </a:spcBef>
              <a:spcAft>
                <a:spcPts val="0"/>
              </a:spcAft>
              <a:buSzPts val="1300"/>
              <a:buChar char="●"/>
            </a:pPr>
            <a:r>
              <a:rPr b="1" lang="en-GB"/>
              <a:t>Accuracy </a:t>
            </a:r>
            <a:r>
              <a:rPr lang="en-GB"/>
              <a:t>is defined as the ratio of correctly predicted observation to the total observation. </a:t>
            </a:r>
            <a:endParaRPr/>
          </a:p>
          <a:p>
            <a:pPr indent="-311150" lvl="0" marL="457200" rtl="0" algn="l">
              <a:spcBef>
                <a:spcPts val="0"/>
              </a:spcBef>
              <a:spcAft>
                <a:spcPts val="0"/>
              </a:spcAft>
              <a:buSzPts val="1300"/>
              <a:buChar char="●"/>
            </a:pPr>
            <a:r>
              <a:rPr b="1" lang="en-GB"/>
              <a:t>Precision</a:t>
            </a:r>
            <a:r>
              <a:rPr lang="en-GB"/>
              <a:t> is defined as the ratio of correctly predicted positive observations to the total predicted positive observations. </a:t>
            </a:r>
            <a:endParaRPr/>
          </a:p>
          <a:p>
            <a:pPr indent="-311150" lvl="0" marL="457200" rtl="0" algn="l">
              <a:spcBef>
                <a:spcPts val="0"/>
              </a:spcBef>
              <a:spcAft>
                <a:spcPts val="0"/>
              </a:spcAft>
              <a:buSzPts val="1300"/>
              <a:buChar char="●"/>
            </a:pPr>
            <a:r>
              <a:rPr b="1" lang="en-GB"/>
              <a:t>Recall</a:t>
            </a:r>
            <a:r>
              <a:rPr lang="en-GB"/>
              <a:t> is defined as the ratio of correctly predicted positive observations to all observations in the actual class. </a:t>
            </a:r>
            <a:endParaRPr/>
          </a:p>
          <a:p>
            <a:pPr indent="-311150" lvl="0" marL="457200" rtl="0" algn="l">
              <a:spcBef>
                <a:spcPts val="0"/>
              </a:spcBef>
              <a:spcAft>
                <a:spcPts val="0"/>
              </a:spcAft>
              <a:buSzPts val="1300"/>
              <a:buChar char="●"/>
            </a:pPr>
            <a:r>
              <a:rPr b="1" lang="en-GB"/>
              <a:t>F1 score</a:t>
            </a:r>
            <a:r>
              <a:rPr lang="en-GB"/>
              <a:t> is the weighted average of precision and recall. The f1 score is used to measure the test accuracy of the model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1303800" y="598575"/>
            <a:ext cx="7030500" cy="5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Accuracy Score</a:t>
            </a:r>
            <a:endParaRPr/>
          </a:p>
        </p:txBody>
      </p:sp>
      <p:sp>
        <p:nvSpPr>
          <p:cNvPr id="509" name="Google Shape;509;p47"/>
          <p:cNvSpPr txBox="1"/>
          <p:nvPr>
            <p:ph idx="1" type="body"/>
          </p:nvPr>
        </p:nvSpPr>
        <p:spPr>
          <a:xfrm>
            <a:off x="1303800" y="1296600"/>
            <a:ext cx="7030500" cy="32352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a:t>Accuracy is defined as the ratio of correctly predicted observation to the total observation. The accuracy can be calculated easily by dividing the number of correct predictions by the total number of predictions. It is a important Evaluation score.</a:t>
            </a:r>
            <a:endParaRPr/>
          </a:p>
          <a:p>
            <a:pPr indent="0" lvl="0" marL="0" rtl="0" algn="just">
              <a:lnSpc>
                <a:spcPct val="150000"/>
              </a:lnSpc>
              <a:spcBef>
                <a:spcPts val="1200"/>
              </a:spcBef>
              <a:spcAft>
                <a:spcPts val="0"/>
              </a:spcAft>
              <a:buNone/>
            </a:pPr>
            <a:r>
              <a:rPr lang="en-GB"/>
              <a:t>For our model comes out to be 83.75%.</a:t>
            </a:r>
            <a:endParaRPr/>
          </a:p>
          <a:p>
            <a:pPr indent="0" lvl="0" marL="0" rtl="0" algn="just">
              <a:lnSpc>
                <a:spcPct val="150000"/>
              </a:lnSpc>
              <a:spcBef>
                <a:spcPts val="1200"/>
              </a:spcBef>
              <a:spcAft>
                <a:spcPts val="0"/>
              </a:spcAft>
              <a:buNone/>
            </a:pPr>
            <a:r>
              <a:t/>
            </a:r>
            <a:endParaRPr/>
          </a:p>
          <a:p>
            <a:pPr indent="0" lvl="0" marL="0" rtl="0" algn="l">
              <a:spcBef>
                <a:spcPts val="0"/>
              </a:spcBef>
              <a:spcAft>
                <a:spcPts val="1200"/>
              </a:spcAft>
              <a:buNone/>
            </a:pPr>
            <a:r>
              <a:t/>
            </a:r>
            <a:endParaRPr/>
          </a:p>
        </p:txBody>
      </p:sp>
      <p:pic>
        <p:nvPicPr>
          <p:cNvPr id="510" name="Google Shape;510;p47"/>
          <p:cNvPicPr preferRelativeResize="0"/>
          <p:nvPr/>
        </p:nvPicPr>
        <p:blipFill>
          <a:blip r:embed="rId3">
            <a:alphaModFix/>
          </a:blip>
          <a:stretch>
            <a:fillRect/>
          </a:stretch>
        </p:blipFill>
        <p:spPr>
          <a:xfrm>
            <a:off x="1568950" y="2803025"/>
            <a:ext cx="5817900" cy="1536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8"/>
          <p:cNvSpPr txBox="1"/>
          <p:nvPr>
            <p:ph type="title"/>
          </p:nvPr>
        </p:nvSpPr>
        <p:spPr>
          <a:xfrm>
            <a:off x="1303800" y="598575"/>
            <a:ext cx="7030500" cy="58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Other Evaluation Score</a:t>
            </a:r>
            <a:endParaRPr/>
          </a:p>
        </p:txBody>
      </p:sp>
      <p:sp>
        <p:nvSpPr>
          <p:cNvPr id="516" name="Google Shape;516;p48"/>
          <p:cNvSpPr txBox="1"/>
          <p:nvPr>
            <p:ph idx="1" type="body"/>
          </p:nvPr>
        </p:nvSpPr>
        <p:spPr>
          <a:xfrm>
            <a:off x="1303800" y="1360875"/>
            <a:ext cx="7030500" cy="3170700"/>
          </a:xfrm>
          <a:prstGeom prst="rect">
            <a:avLst/>
          </a:prstGeom>
        </p:spPr>
        <p:txBody>
          <a:bodyPr anchorCtr="0" anchor="t" bIns="91425" lIns="91425" spcFirstLastPara="1" rIns="91425" wrap="square" tIns="91425">
            <a:normAutofit/>
          </a:bodyPr>
          <a:lstStyle/>
          <a:p>
            <a:pPr indent="0" lvl="0" marL="0" rtl="0" algn="just">
              <a:lnSpc>
                <a:spcPct val="100000"/>
              </a:lnSpc>
              <a:spcBef>
                <a:spcPts val="1200"/>
              </a:spcBef>
              <a:spcAft>
                <a:spcPts val="0"/>
              </a:spcAft>
              <a:buNone/>
            </a:pPr>
            <a:r>
              <a:rPr lang="en-GB"/>
              <a:t>Here, 0 signifies bad quality 1 signifies good quality.</a:t>
            </a:r>
            <a:endParaRPr/>
          </a:p>
          <a:p>
            <a:pPr indent="0" lvl="0" marL="0" rtl="0" algn="just">
              <a:lnSpc>
                <a:spcPct val="100000"/>
              </a:lnSpc>
              <a:spcBef>
                <a:spcPts val="1200"/>
              </a:spcBef>
              <a:spcAft>
                <a:spcPts val="0"/>
              </a:spcAft>
              <a:buNone/>
            </a:pPr>
            <a:r>
              <a:rPr lang="en-GB"/>
              <a:t>The precision of the model for predicting bad quality wine is 82% while for </a:t>
            </a:r>
            <a:r>
              <a:rPr lang="en-GB"/>
              <a:t>good</a:t>
            </a:r>
            <a:r>
              <a:rPr lang="en-GB"/>
              <a:t> quality wine it’s 88%. While average precision and recall for bad quality wine is 84% and as for good quality is 85% .In total accuracy came out to be 85%.</a:t>
            </a:r>
            <a:endParaRPr/>
          </a:p>
          <a:p>
            <a:pPr indent="0" lvl="0" marL="0" rtl="0" algn="l">
              <a:spcBef>
                <a:spcPts val="0"/>
              </a:spcBef>
              <a:spcAft>
                <a:spcPts val="1200"/>
              </a:spcAft>
              <a:buNone/>
            </a:pPr>
            <a:r>
              <a:t/>
            </a:r>
            <a:endParaRPr/>
          </a:p>
        </p:txBody>
      </p:sp>
      <p:pic>
        <p:nvPicPr>
          <p:cNvPr id="517" name="Google Shape;517;p48"/>
          <p:cNvPicPr preferRelativeResize="0"/>
          <p:nvPr/>
        </p:nvPicPr>
        <p:blipFill>
          <a:blip r:embed="rId3">
            <a:alphaModFix/>
          </a:blip>
          <a:stretch>
            <a:fillRect/>
          </a:stretch>
        </p:blipFill>
        <p:spPr>
          <a:xfrm>
            <a:off x="2316945" y="2571750"/>
            <a:ext cx="4744624" cy="1645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9"/>
          <p:cNvSpPr txBox="1"/>
          <p:nvPr>
            <p:ph type="title"/>
          </p:nvPr>
        </p:nvSpPr>
        <p:spPr>
          <a:xfrm>
            <a:off x="1303800" y="598575"/>
            <a:ext cx="7030500" cy="6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Predictive System</a:t>
            </a:r>
            <a:endParaRPr/>
          </a:p>
        </p:txBody>
      </p:sp>
      <p:sp>
        <p:nvSpPr>
          <p:cNvPr id="523" name="Google Shape;523;p49"/>
          <p:cNvSpPr txBox="1"/>
          <p:nvPr>
            <p:ph idx="1" type="body"/>
          </p:nvPr>
        </p:nvSpPr>
        <p:spPr>
          <a:xfrm>
            <a:off x="1303800" y="1457325"/>
            <a:ext cx="7030500" cy="3074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en-GB"/>
              <a:t>Users have to enter parameters of the wine such as volatile acidity, pH, density etc. then the model will predict the quality of that fine and return whether the wine has good quality or bad quality. The predictions will be accurate to a percentage of more than 80%.</a:t>
            </a:r>
            <a:endParaRPr/>
          </a:p>
          <a:p>
            <a:pPr indent="0" lvl="0" marL="0" rtl="0" algn="l">
              <a:spcBef>
                <a:spcPts val="0"/>
              </a:spcBef>
              <a:spcAft>
                <a:spcPts val="1200"/>
              </a:spcAft>
              <a:buNone/>
            </a:pPr>
            <a:r>
              <a:t/>
            </a:r>
            <a:endParaRPr/>
          </a:p>
        </p:txBody>
      </p:sp>
      <p:pic>
        <p:nvPicPr>
          <p:cNvPr id="524" name="Google Shape;524;p49"/>
          <p:cNvPicPr preferRelativeResize="0"/>
          <p:nvPr/>
        </p:nvPicPr>
        <p:blipFill>
          <a:blip r:embed="rId3">
            <a:alphaModFix/>
          </a:blip>
          <a:stretch>
            <a:fillRect/>
          </a:stretch>
        </p:blipFill>
        <p:spPr>
          <a:xfrm>
            <a:off x="1213275" y="2462600"/>
            <a:ext cx="3265875" cy="2488025"/>
          </a:xfrm>
          <a:prstGeom prst="rect">
            <a:avLst/>
          </a:prstGeom>
          <a:noFill/>
          <a:ln>
            <a:noFill/>
          </a:ln>
        </p:spPr>
      </p:pic>
      <p:pic>
        <p:nvPicPr>
          <p:cNvPr id="525" name="Google Shape;525;p49"/>
          <p:cNvPicPr preferRelativeResize="0"/>
          <p:nvPr/>
        </p:nvPicPr>
        <p:blipFill>
          <a:blip r:embed="rId4">
            <a:alphaModFix/>
          </a:blip>
          <a:stretch>
            <a:fillRect/>
          </a:stretch>
        </p:blipFill>
        <p:spPr>
          <a:xfrm>
            <a:off x="4657725" y="2499014"/>
            <a:ext cx="3265875" cy="2415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1303800" y="598575"/>
            <a:ext cx="7030500" cy="58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531" name="Google Shape;531;p50"/>
          <p:cNvSpPr txBox="1"/>
          <p:nvPr>
            <p:ph idx="1" type="body"/>
          </p:nvPr>
        </p:nvSpPr>
        <p:spPr>
          <a:xfrm>
            <a:off x="1303800" y="1178775"/>
            <a:ext cx="7030500" cy="33528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a:t>Based on the bar plots, we conclude that not all input features are essential and affect the data, for example from the bar plot against quality and residual sugar we see that as the quality increases, residual sugar is moderate and does not change drastically. So, this feature is not essential as compared to others like alcohol and citric acid, therefore, we can drop this feature while performing feature selection. For classifying the wine quality, we have implemented Random Forest Classifier. We can achieve maximum accuracy of 85% using this model.</a:t>
            </a:r>
            <a:endParaRPr/>
          </a:p>
          <a:p>
            <a:pPr indent="0" lvl="0" marL="0" rtl="0" algn="just">
              <a:lnSpc>
                <a:spcPct val="150000"/>
              </a:lnSpc>
              <a:spcBef>
                <a:spcPts val="1200"/>
              </a:spcBef>
              <a:spcAft>
                <a:spcPts val="0"/>
              </a:spcAft>
              <a:buNone/>
            </a:pPr>
            <a:r>
              <a:rPr lang="en-GB"/>
              <a:t>At the end we made a predictive </a:t>
            </a:r>
            <a:r>
              <a:rPr lang="en-GB"/>
              <a:t>system</a:t>
            </a:r>
            <a:r>
              <a:rPr lang="en-GB"/>
              <a:t> that can be used by any one to have prediction about the quality of the wine they have.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1"/>
          <p:cNvSpPr txBox="1"/>
          <p:nvPr>
            <p:ph type="title"/>
          </p:nvPr>
        </p:nvSpPr>
        <p:spPr>
          <a:xfrm>
            <a:off x="1303800" y="598575"/>
            <a:ext cx="7030500" cy="6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scope</a:t>
            </a:r>
            <a:endParaRPr/>
          </a:p>
        </p:txBody>
      </p:sp>
      <p:sp>
        <p:nvSpPr>
          <p:cNvPr id="537" name="Google Shape;537;p51"/>
          <p:cNvSpPr txBox="1"/>
          <p:nvPr>
            <p:ph idx="1" type="body"/>
          </p:nvPr>
        </p:nvSpPr>
        <p:spPr>
          <a:xfrm>
            <a:off x="1303800" y="1457325"/>
            <a:ext cx="7030500" cy="30744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en-GB"/>
              <a:t>In future, by using a more optimized model and better computation techniques we will be able to increase the accuracy of these predictions. Further, we can improve the user interface for a more user friendly and easy to use environment. We can make this system more accessible for users who don’t have needed system configurations and software. </a:t>
            </a:r>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612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lang="en-GB" sz="2420"/>
              <a:t>What is Wine? How Quality of wine is tested?</a:t>
            </a:r>
            <a:endParaRPr sz="2420"/>
          </a:p>
        </p:txBody>
      </p:sp>
      <p:sp>
        <p:nvSpPr>
          <p:cNvPr id="298" name="Google Shape;298;p16"/>
          <p:cNvSpPr txBox="1"/>
          <p:nvPr>
            <p:ph idx="1" type="body"/>
          </p:nvPr>
        </p:nvSpPr>
        <p:spPr>
          <a:xfrm>
            <a:off x="1056750" y="1435900"/>
            <a:ext cx="7030500" cy="283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Wine is an </a:t>
            </a:r>
            <a:r>
              <a:rPr b="1" lang="en-GB">
                <a:uFill>
                  <a:noFill/>
                </a:uFill>
                <a:hlinkClick r:id="rId3"/>
              </a:rPr>
              <a:t>alcoholic drink</a:t>
            </a:r>
            <a:r>
              <a:rPr b="1" lang="en-GB"/>
              <a:t> typically made from </a:t>
            </a:r>
            <a:r>
              <a:rPr b="1" lang="en-GB">
                <a:uFill>
                  <a:noFill/>
                </a:uFill>
                <a:hlinkClick r:id="rId4"/>
              </a:rPr>
              <a:t>fermented</a:t>
            </a:r>
            <a:r>
              <a:rPr b="1" lang="en-GB"/>
              <a:t> </a:t>
            </a:r>
            <a:r>
              <a:rPr b="1" lang="en-GB">
                <a:uFill>
                  <a:noFill/>
                </a:uFill>
                <a:hlinkClick r:id="rId5"/>
              </a:rPr>
              <a:t>grapes</a:t>
            </a:r>
            <a:r>
              <a:rPr b="1" lang="en-GB"/>
              <a:t>.</a:t>
            </a:r>
            <a:endParaRPr b="1"/>
          </a:p>
          <a:p>
            <a:pPr indent="-311150" lvl="0" marL="457200" marR="0" rtl="0" algn="l">
              <a:lnSpc>
                <a:spcPct val="115000"/>
              </a:lnSpc>
              <a:spcBef>
                <a:spcPts val="0"/>
              </a:spcBef>
              <a:spcAft>
                <a:spcPts val="0"/>
              </a:spcAft>
              <a:buSzPts val="1300"/>
              <a:buChar char="●"/>
            </a:pPr>
            <a:r>
              <a:rPr b="1" lang="en-GB"/>
              <a:t>Wine has been produced for thousands of years. The earliest evidence of wine is from ancient China (c. 7000 BC),Georgia (6000 BC),Persia (5000 BC), and Italy (4000 BC).</a:t>
            </a:r>
            <a:endParaRPr b="1"/>
          </a:p>
          <a:p>
            <a:pPr indent="-311150" lvl="0" marL="457200" marR="0" rtl="0" algn="l">
              <a:lnSpc>
                <a:spcPct val="115000"/>
              </a:lnSpc>
              <a:spcBef>
                <a:spcPts val="0"/>
              </a:spcBef>
              <a:spcAft>
                <a:spcPts val="0"/>
              </a:spcAft>
              <a:buSzPts val="1300"/>
              <a:buChar char="●"/>
            </a:pPr>
            <a:r>
              <a:rPr b="1" lang="en-GB"/>
              <a:t>Quality of wine is graded based on taste of wine.</a:t>
            </a:r>
            <a:endParaRPr b="1"/>
          </a:p>
          <a:p>
            <a:pPr indent="-311150" lvl="0" marL="457200" marR="0" rtl="0" algn="l">
              <a:lnSpc>
                <a:spcPct val="115000"/>
              </a:lnSpc>
              <a:spcBef>
                <a:spcPts val="0"/>
              </a:spcBef>
              <a:spcAft>
                <a:spcPts val="0"/>
              </a:spcAft>
              <a:buSzPts val="1300"/>
              <a:buChar char="●"/>
            </a:pPr>
            <a:r>
              <a:rPr b="1" lang="en-GB"/>
              <a:t>Testing of wine quality is done at the end of the production, this is a time taking process and it requires a lot of resources such as the need for various human experts for the assessment of product quality which makes this process very expensive.</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2"/>
          <p:cNvSpPr txBox="1"/>
          <p:nvPr>
            <p:ph type="title"/>
          </p:nvPr>
        </p:nvSpPr>
        <p:spPr>
          <a:xfrm>
            <a:off x="1388550" y="13875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304" name="Google Shape;304;p17"/>
          <p:cNvSpPr txBox="1"/>
          <p:nvPr>
            <p:ph idx="1" type="body"/>
          </p:nvPr>
        </p:nvSpPr>
        <p:spPr>
          <a:xfrm>
            <a:off x="1303800" y="1393025"/>
            <a:ext cx="7030500" cy="313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latin typeface="Times New Roman"/>
                <a:ea typeface="Times New Roman"/>
                <a:cs typeface="Times New Roman"/>
                <a:sym typeface="Times New Roman"/>
              </a:rPr>
              <a:t>Let’s assume we are </a:t>
            </a:r>
            <a:r>
              <a:rPr b="1" lang="en-GB" sz="1600">
                <a:latin typeface="Times New Roman"/>
                <a:ea typeface="Times New Roman"/>
                <a:cs typeface="Times New Roman"/>
                <a:sym typeface="Times New Roman"/>
              </a:rPr>
              <a:t>working as data scientist</a:t>
            </a:r>
            <a:r>
              <a:rPr lang="en-GB" sz="1600">
                <a:latin typeface="Times New Roman"/>
                <a:ea typeface="Times New Roman"/>
                <a:cs typeface="Times New Roman"/>
                <a:sym typeface="Times New Roman"/>
              </a:rPr>
              <a:t> in a firm which is going to set up a </a:t>
            </a:r>
            <a:r>
              <a:rPr b="1" lang="en-GB" sz="1600">
                <a:latin typeface="Times New Roman"/>
                <a:ea typeface="Times New Roman"/>
                <a:cs typeface="Times New Roman"/>
                <a:sym typeface="Times New Roman"/>
              </a:rPr>
              <a:t>wine factory</a:t>
            </a:r>
            <a:r>
              <a:rPr lang="en-GB" sz="1600">
                <a:latin typeface="Times New Roman"/>
                <a:ea typeface="Times New Roman"/>
                <a:cs typeface="Times New Roman"/>
                <a:sym typeface="Times New Roman"/>
              </a:rPr>
              <a:t> in near future. As Testing Quality of wine is crucial for any factory and it takes lot of time and efforts to do testing for samples. Hence, </a:t>
            </a:r>
            <a:r>
              <a:rPr b="1" lang="en-GB" sz="1600">
                <a:latin typeface="Times New Roman"/>
                <a:ea typeface="Times New Roman"/>
                <a:cs typeface="Times New Roman"/>
                <a:sym typeface="Times New Roman"/>
              </a:rPr>
              <a:t>we are asked to make the process of wine quality testing less time consuming, and more cost effective. </a:t>
            </a:r>
            <a:endParaRPr b="1" sz="1600">
              <a:latin typeface="Times New Roman"/>
              <a:ea typeface="Times New Roman"/>
              <a:cs typeface="Times New Roman"/>
              <a:sym typeface="Times New Roman"/>
            </a:endParaRPr>
          </a:p>
          <a:p>
            <a:pPr indent="0" lvl="0" marL="0" rtl="0" algn="l">
              <a:spcBef>
                <a:spcPts val="1200"/>
              </a:spcBef>
              <a:spcAft>
                <a:spcPts val="1200"/>
              </a:spcAft>
              <a:buNone/>
            </a:pPr>
            <a:r>
              <a:rPr lang="en-GB" sz="1600">
                <a:latin typeface="Times New Roman"/>
                <a:ea typeface="Times New Roman"/>
                <a:cs typeface="Times New Roman"/>
                <a:sym typeface="Times New Roman"/>
              </a:rPr>
              <a:t>We</a:t>
            </a:r>
            <a:r>
              <a:rPr b="1" lang="en-GB" sz="1600">
                <a:latin typeface="Times New Roman"/>
                <a:ea typeface="Times New Roman"/>
                <a:cs typeface="Times New Roman"/>
                <a:sym typeface="Times New Roman"/>
              </a:rPr>
              <a:t> propose to make a wine quality prediction system</a:t>
            </a:r>
            <a:r>
              <a:rPr lang="en-GB" sz="1600">
                <a:latin typeface="Times New Roman"/>
                <a:ea typeface="Times New Roman"/>
                <a:cs typeface="Times New Roman"/>
                <a:sym typeface="Times New Roman"/>
              </a:rPr>
              <a:t> through which sample quality test is easy, less time consuming, and more cost effective. For this we </a:t>
            </a:r>
            <a:r>
              <a:rPr b="1" lang="en-GB" sz="1600">
                <a:latin typeface="Times New Roman"/>
                <a:ea typeface="Times New Roman"/>
                <a:cs typeface="Times New Roman"/>
                <a:sym typeface="Times New Roman"/>
              </a:rPr>
              <a:t>employed </a:t>
            </a:r>
            <a:r>
              <a:rPr b="1" lang="en-GB" sz="1600">
                <a:latin typeface="Times New Roman"/>
                <a:ea typeface="Times New Roman"/>
                <a:cs typeface="Times New Roman"/>
                <a:sym typeface="Times New Roman"/>
              </a:rPr>
              <a:t>Machine learning classification algorithm</a:t>
            </a:r>
            <a:r>
              <a:rPr lang="en-GB" sz="1600">
                <a:latin typeface="Times New Roman"/>
                <a:ea typeface="Times New Roman"/>
                <a:cs typeface="Times New Roman"/>
                <a:sym typeface="Times New Roman"/>
              </a:rPr>
              <a:t> named Random Forest. Through this system we can get </a:t>
            </a:r>
            <a:r>
              <a:rPr b="1" lang="en-GB" sz="1600">
                <a:latin typeface="Times New Roman"/>
                <a:ea typeface="Times New Roman"/>
                <a:cs typeface="Times New Roman"/>
                <a:sym typeface="Times New Roman"/>
              </a:rPr>
              <a:t>q</a:t>
            </a:r>
            <a:r>
              <a:rPr b="1" lang="en-GB" sz="1600">
                <a:latin typeface="Times New Roman"/>
                <a:ea typeface="Times New Roman"/>
                <a:cs typeface="Times New Roman"/>
                <a:sym typeface="Times New Roman"/>
              </a:rPr>
              <a:t>uality of wine in real time</a:t>
            </a:r>
            <a:r>
              <a:rPr lang="en-GB"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Machine Learning?</a:t>
            </a:r>
            <a:endParaRPr/>
          </a:p>
        </p:txBody>
      </p:sp>
      <p:sp>
        <p:nvSpPr>
          <p:cNvPr id="310" name="Google Shape;310;p18"/>
          <p:cNvSpPr txBox="1"/>
          <p:nvPr>
            <p:ph idx="1" type="body"/>
          </p:nvPr>
        </p:nvSpPr>
        <p:spPr>
          <a:xfrm>
            <a:off x="1303800" y="1435900"/>
            <a:ext cx="7030500" cy="30957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b="1" lang="en-GB" sz="1500"/>
              <a:t>Machine learning (ML)</a:t>
            </a:r>
            <a:r>
              <a:rPr lang="en-GB" sz="1500"/>
              <a:t> is a type of artificial intelligence (AI) that allows software applications to become more accurate at predicting outcomes without being explicitly programmed to do so. Machine learning algorithms use </a:t>
            </a:r>
            <a:r>
              <a:rPr b="1" lang="en-GB" sz="1500"/>
              <a:t>historical data as input to predict new output values.</a:t>
            </a:r>
            <a:endParaRPr b="1" sz="1500"/>
          </a:p>
          <a:p>
            <a:pPr indent="0" lvl="0" marL="0" rtl="0" algn="just">
              <a:lnSpc>
                <a:spcPct val="150000"/>
              </a:lnSpc>
              <a:spcBef>
                <a:spcPts val="1200"/>
              </a:spcBef>
              <a:spcAft>
                <a:spcPts val="0"/>
              </a:spcAft>
              <a:buNone/>
            </a:pPr>
            <a:r>
              <a:t/>
            </a:r>
            <a:endParaRPr sz="1400">
              <a:solidFill>
                <a:srgbClr val="1A1818"/>
              </a:solidFill>
              <a:latin typeface="Arial"/>
              <a:ea typeface="Arial"/>
              <a:cs typeface="Arial"/>
              <a:sym typeface="Arial"/>
            </a:endParaRPr>
          </a:p>
          <a:p>
            <a:pPr indent="0" lvl="0" marL="0" rtl="0" algn="l">
              <a:spcBef>
                <a:spcPts val="0"/>
              </a:spcBef>
              <a:spcAft>
                <a:spcPts val="1200"/>
              </a:spcAft>
              <a:buNone/>
            </a:pPr>
            <a:r>
              <a:t/>
            </a:r>
            <a:endParaRPr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Forest Model</a:t>
            </a:r>
            <a:endParaRPr/>
          </a:p>
        </p:txBody>
      </p:sp>
      <p:sp>
        <p:nvSpPr>
          <p:cNvPr id="316" name="Google Shape;316;p19"/>
          <p:cNvSpPr txBox="1"/>
          <p:nvPr>
            <p:ph idx="1" type="body"/>
          </p:nvPr>
        </p:nvSpPr>
        <p:spPr>
          <a:xfrm>
            <a:off x="982325" y="1521600"/>
            <a:ext cx="5104200" cy="3020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Random </a:t>
            </a:r>
            <a:r>
              <a:rPr lang="en-GB"/>
              <a:t>forest</a:t>
            </a:r>
            <a:r>
              <a:rPr lang="en-GB"/>
              <a:t> is a method of classification, regression and other task, that operates by constructing a multitude of decision tree at training time and outputting the class that is the mode of the </a:t>
            </a:r>
            <a:r>
              <a:rPr lang="en-GB"/>
              <a:t>classes</a:t>
            </a:r>
            <a:r>
              <a:rPr lang="en-GB"/>
              <a:t> (classification) or mean prediction (regression) of the </a:t>
            </a:r>
            <a:r>
              <a:rPr lang="en-GB"/>
              <a:t>individual</a:t>
            </a:r>
            <a:r>
              <a:rPr lang="en-GB"/>
              <a:t> trees.</a:t>
            </a:r>
            <a:endParaRPr/>
          </a:p>
          <a:p>
            <a:pPr indent="-311150" lvl="0" marL="457200" rtl="0" algn="l">
              <a:spcBef>
                <a:spcPts val="0"/>
              </a:spcBef>
              <a:spcAft>
                <a:spcPts val="0"/>
              </a:spcAft>
              <a:buSzPts val="1300"/>
              <a:buChar char="●"/>
            </a:pPr>
            <a:r>
              <a:rPr lang="en-GB"/>
              <a:t>Following are some of the features of random forest algorithm:</a:t>
            </a:r>
            <a:endParaRPr/>
          </a:p>
          <a:p>
            <a:pPr indent="-311150" lvl="1" marL="914400" rtl="0" algn="l">
              <a:spcBef>
                <a:spcPts val="0"/>
              </a:spcBef>
              <a:spcAft>
                <a:spcPts val="0"/>
              </a:spcAft>
              <a:buSzPts val="1300"/>
              <a:buChar char="○"/>
            </a:pPr>
            <a:r>
              <a:rPr lang="en-GB" sz="1300"/>
              <a:t>It runs </a:t>
            </a:r>
            <a:r>
              <a:rPr lang="en-GB" sz="1300"/>
              <a:t>efficiently</a:t>
            </a:r>
            <a:r>
              <a:rPr lang="en-GB" sz="1300"/>
              <a:t> on large datasets.</a:t>
            </a:r>
            <a:endParaRPr sz="1300"/>
          </a:p>
          <a:p>
            <a:pPr indent="-311150" lvl="1" marL="914400" rtl="0" algn="l">
              <a:spcBef>
                <a:spcPts val="0"/>
              </a:spcBef>
              <a:spcAft>
                <a:spcPts val="0"/>
              </a:spcAft>
              <a:buSzPts val="1300"/>
              <a:buChar char="○"/>
            </a:pPr>
            <a:r>
              <a:rPr lang="en-GB" sz="1300"/>
              <a:t>It gives estimates of what variables are important in the classification</a:t>
            </a:r>
            <a:endParaRPr sz="1300"/>
          </a:p>
          <a:p>
            <a:pPr indent="-311150" lvl="1" marL="914400" rtl="0" algn="l">
              <a:spcBef>
                <a:spcPts val="0"/>
              </a:spcBef>
              <a:spcAft>
                <a:spcPts val="0"/>
              </a:spcAft>
              <a:buSzPts val="1300"/>
              <a:buChar char="○"/>
            </a:pPr>
            <a:r>
              <a:rPr lang="en-GB" sz="1300"/>
              <a:t>It </a:t>
            </a:r>
            <a:r>
              <a:rPr lang="en-GB" sz="1300"/>
              <a:t>generates</a:t>
            </a:r>
            <a:r>
              <a:rPr lang="en-GB" sz="1300"/>
              <a:t> an internal unbiased estimate of </a:t>
            </a:r>
            <a:r>
              <a:rPr lang="en-GB" sz="1300"/>
              <a:t>generalization</a:t>
            </a:r>
            <a:r>
              <a:rPr lang="en-GB" sz="1300"/>
              <a:t> error as the </a:t>
            </a:r>
            <a:r>
              <a:rPr lang="en-GB" sz="1300"/>
              <a:t>first</a:t>
            </a:r>
            <a:r>
              <a:rPr lang="en-GB" sz="1300"/>
              <a:t> building progress occurs.</a:t>
            </a:r>
            <a:endParaRPr sz="1300"/>
          </a:p>
        </p:txBody>
      </p:sp>
      <p:pic>
        <p:nvPicPr>
          <p:cNvPr id="317" name="Google Shape;317;p19"/>
          <p:cNvPicPr preferRelativeResize="0"/>
          <p:nvPr/>
        </p:nvPicPr>
        <p:blipFill>
          <a:blip r:embed="rId3">
            <a:alphaModFix/>
          </a:blip>
          <a:stretch>
            <a:fillRect/>
          </a:stretch>
        </p:blipFill>
        <p:spPr>
          <a:xfrm>
            <a:off x="6249650" y="1824025"/>
            <a:ext cx="2752676" cy="2293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7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Workflow</a:t>
            </a:r>
            <a:endParaRPr/>
          </a:p>
        </p:txBody>
      </p:sp>
      <p:pic>
        <p:nvPicPr>
          <p:cNvPr id="323" name="Google Shape;323;p20"/>
          <p:cNvPicPr preferRelativeResize="0"/>
          <p:nvPr/>
        </p:nvPicPr>
        <p:blipFill rotWithShape="1">
          <a:blip r:embed="rId3">
            <a:alphaModFix/>
          </a:blip>
          <a:srcRect b="0" l="0" r="0" t="8029"/>
          <a:stretch/>
        </p:blipFill>
        <p:spPr>
          <a:xfrm>
            <a:off x="1544150" y="1328775"/>
            <a:ext cx="6919175" cy="3607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98575"/>
            <a:ext cx="7030500" cy="70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About Dataset</a:t>
            </a:r>
            <a:endParaRPr/>
          </a:p>
        </p:txBody>
      </p:sp>
      <p:sp>
        <p:nvSpPr>
          <p:cNvPr id="329" name="Google Shape;329;p21"/>
          <p:cNvSpPr txBox="1"/>
          <p:nvPr>
            <p:ph idx="1" type="body"/>
          </p:nvPr>
        </p:nvSpPr>
        <p:spPr>
          <a:xfrm>
            <a:off x="1303800" y="1360875"/>
            <a:ext cx="7030500" cy="109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sz="1400">
                <a:solidFill>
                  <a:srgbClr val="000000"/>
                </a:solidFill>
                <a:latin typeface="Times New Roman"/>
                <a:ea typeface="Times New Roman"/>
                <a:cs typeface="Times New Roman"/>
                <a:sym typeface="Times New Roman"/>
              </a:rPr>
              <a:t>The dataset is related to the red wine of the Portuguese "Vinho Verde" wine. Due to privacy and logistic issues, only physicochemical (inputs) and sensory (the output) variables are available. This dataset can be viewed as classification or regression task. The Data is provided in the form of CSV file.</a:t>
            </a:r>
            <a:endParaRPr sz="1400">
              <a:solidFill>
                <a:srgbClr val="000000"/>
              </a:solidFill>
              <a:latin typeface="Times New Roman"/>
              <a:ea typeface="Times New Roman"/>
              <a:cs typeface="Times New Roman"/>
              <a:sym typeface="Times New Roman"/>
            </a:endParaRPr>
          </a:p>
        </p:txBody>
      </p:sp>
      <p:pic>
        <p:nvPicPr>
          <p:cNvPr id="330" name="Google Shape;330;p21"/>
          <p:cNvPicPr preferRelativeResize="0"/>
          <p:nvPr/>
        </p:nvPicPr>
        <p:blipFill>
          <a:blip r:embed="rId3">
            <a:alphaModFix/>
          </a:blip>
          <a:stretch>
            <a:fillRect/>
          </a:stretch>
        </p:blipFill>
        <p:spPr>
          <a:xfrm>
            <a:off x="2552700" y="2453775"/>
            <a:ext cx="4781094" cy="244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